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embeddings/oleObject1.bin" ContentType="application/vnd.openxmlformats-officedocument.oleObject"/>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256" r:id="rId2"/>
    <p:sldId id="258" r:id="rId3"/>
    <p:sldId id="257" r:id="rId4"/>
    <p:sldId id="285" r:id="rId5"/>
    <p:sldId id="286" r:id="rId6"/>
    <p:sldId id="287" r:id="rId7"/>
    <p:sldId id="259" r:id="rId8"/>
    <p:sldId id="290" r:id="rId9"/>
    <p:sldId id="292" r:id="rId10"/>
    <p:sldId id="288" r:id="rId11"/>
    <p:sldId id="289" r:id="rId12"/>
    <p:sldId id="291" r:id="rId13"/>
    <p:sldId id="260" r:id="rId14"/>
    <p:sldId id="261" r:id="rId15"/>
    <p:sldId id="262" r:id="rId16"/>
    <p:sldId id="263"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7" r:id="rId48"/>
    <p:sldId id="276" r:id="rId49"/>
    <p:sldId id="278" r:id="rId50"/>
    <p:sldId id="279" r:id="rId51"/>
    <p:sldId id="280" r:id="rId52"/>
    <p:sldId id="281" r:id="rId53"/>
    <p:sldId id="283" r:id="rId54"/>
    <p:sldId id="282" r:id="rId55"/>
    <p:sldId id="311" r:id="rId56"/>
    <p:sldId id="312" r:id="rId57"/>
    <p:sldId id="313" r:id="rId58"/>
    <p:sldId id="314" r:id="rId59"/>
    <p:sldId id="315" r:id="rId60"/>
    <p:sldId id="316" r:id="rId61"/>
    <p:sldId id="317" r:id="rId62"/>
    <p:sldId id="318" r:id="rId63"/>
    <p:sldId id="320" r:id="rId64"/>
    <p:sldId id="321" r:id="rId65"/>
    <p:sldId id="322" r:id="rId66"/>
    <p:sldId id="323" r:id="rId67"/>
    <p:sldId id="324" r:id="rId68"/>
    <p:sldId id="284" r:id="rId69"/>
  </p:sldIdLst>
  <p:sldSz cx="9144000" cy="6858000" type="screen4x3"/>
  <p:notesSz cx="6858000" cy="9144000"/>
  <p:defaultText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scaleToFitPaper="1" frameSlides="1"/>
  <p:clrMru>
    <a:srgbClr val="F1B523"/>
    <a:srgbClr val="EDEDED"/>
    <a:srgbClr val="FFB952"/>
    <a:srgbClr val="B1B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5" d="100"/>
          <a:sy n="75" d="100"/>
        </p:scale>
        <p:origin x="-240" y="-120"/>
      </p:cViewPr>
      <p:guideLst>
        <p:guide orient="horz" pos="3865"/>
        <p:guide pos="49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local_hd:Users:lja001:Documents:research%202011:EE%20book:Drafts%20for%20EE%20book:Figure%20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number of Natural Perfectives formed with given prefix</c:v>
                </c:pt>
              </c:strCache>
            </c:strRef>
          </c:tx>
          <c:spPr>
            <a:solidFill>
              <a:srgbClr val="CBEDF1"/>
            </a:solidFill>
            <a:ln>
              <a:solidFill>
                <a:srgbClr val="00617F"/>
              </a:solidFill>
            </a:ln>
          </c:spPr>
          <c:invertIfNegative val="0"/>
          <c:cat>
            <c:strRef>
              <c:f>Sheet1!$A$2:$A$17</c:f>
              <c:strCache>
                <c:ptCount val="16"/>
                <c:pt idx="0">
                  <c:v>v-</c:v>
                </c:pt>
                <c:pt idx="1">
                  <c:v>pod-</c:v>
                </c:pt>
                <c:pt idx="2">
                  <c:v>pere-</c:v>
                </c:pt>
                <c:pt idx="3">
                  <c:v>pri-</c:v>
                </c:pt>
                <c:pt idx="4">
                  <c:v>ot-</c:v>
                </c:pt>
                <c:pt idx="5">
                  <c:v>v(o)z-</c:v>
                </c:pt>
                <c:pt idx="6">
                  <c:v>u-</c:v>
                </c:pt>
                <c:pt idx="7">
                  <c:v>iz-</c:v>
                </c:pt>
                <c:pt idx="8">
                  <c:v>raz-</c:v>
                </c:pt>
                <c:pt idx="9">
                  <c:v>vy-</c:v>
                </c:pt>
                <c:pt idx="10">
                  <c:v>pro-</c:v>
                </c:pt>
                <c:pt idx="11">
                  <c:v>na-</c:v>
                </c:pt>
                <c:pt idx="12">
                  <c:v>o(b)-</c:v>
                </c:pt>
                <c:pt idx="13">
                  <c:v>za-</c:v>
                </c:pt>
                <c:pt idx="14">
                  <c:v>s-</c:v>
                </c:pt>
                <c:pt idx="15">
                  <c:v>po-</c:v>
                </c:pt>
              </c:strCache>
            </c:strRef>
          </c:cat>
          <c:val>
            <c:numRef>
              <c:f>Sheet1!$B$2:$B$17</c:f>
              <c:numCache>
                <c:formatCode>General</c:formatCode>
                <c:ptCount val="16"/>
                <c:pt idx="0">
                  <c:v>3.0</c:v>
                </c:pt>
                <c:pt idx="1">
                  <c:v>6.0</c:v>
                </c:pt>
                <c:pt idx="2">
                  <c:v>9.0</c:v>
                </c:pt>
                <c:pt idx="3">
                  <c:v>30.0</c:v>
                </c:pt>
                <c:pt idx="4">
                  <c:v>55.0</c:v>
                </c:pt>
                <c:pt idx="5">
                  <c:v>57.0</c:v>
                </c:pt>
                <c:pt idx="6">
                  <c:v>63.0</c:v>
                </c:pt>
                <c:pt idx="7">
                  <c:v>68.0</c:v>
                </c:pt>
                <c:pt idx="8">
                  <c:v>87.0</c:v>
                </c:pt>
                <c:pt idx="9">
                  <c:v>123.0</c:v>
                </c:pt>
                <c:pt idx="10">
                  <c:v>142.0</c:v>
                </c:pt>
                <c:pt idx="11">
                  <c:v>177.0</c:v>
                </c:pt>
                <c:pt idx="12">
                  <c:v>226.0</c:v>
                </c:pt>
                <c:pt idx="13">
                  <c:v>237.0</c:v>
                </c:pt>
                <c:pt idx="14">
                  <c:v>281.0</c:v>
                </c:pt>
                <c:pt idx="15">
                  <c:v>417.0</c:v>
                </c:pt>
              </c:numCache>
            </c:numRef>
          </c:val>
        </c:ser>
        <c:dLbls>
          <c:showLegendKey val="0"/>
          <c:showVal val="1"/>
          <c:showCatName val="0"/>
          <c:showSerName val="0"/>
          <c:showPercent val="0"/>
          <c:showBubbleSize val="0"/>
        </c:dLbls>
        <c:gapWidth val="150"/>
        <c:axId val="2091518936"/>
        <c:axId val="2091521912"/>
      </c:barChart>
      <c:catAx>
        <c:axId val="2091518936"/>
        <c:scaling>
          <c:orientation val="minMax"/>
        </c:scaling>
        <c:delete val="0"/>
        <c:axPos val="b"/>
        <c:majorTickMark val="out"/>
        <c:minorTickMark val="none"/>
        <c:tickLblPos val="nextTo"/>
        <c:crossAx val="2091521912"/>
        <c:crosses val="autoZero"/>
        <c:auto val="1"/>
        <c:lblAlgn val="ctr"/>
        <c:lblOffset val="100"/>
        <c:noMultiLvlLbl val="0"/>
      </c:catAx>
      <c:valAx>
        <c:axId val="2091521912"/>
        <c:scaling>
          <c:orientation val="minMax"/>
        </c:scaling>
        <c:delete val="0"/>
        <c:axPos val="l"/>
        <c:majorGridlines/>
        <c:numFmt formatCode="General" sourceLinked="1"/>
        <c:majorTickMark val="out"/>
        <c:minorTickMark val="none"/>
        <c:tickLblPos val="nextTo"/>
        <c:crossAx val="2091518936"/>
        <c:crosses val="autoZero"/>
        <c:crossBetween val="between"/>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2400" dirty="0"/>
              <a:t>percent quantitative </a:t>
            </a:r>
            <a:r>
              <a:rPr lang="en-US" sz="2400" dirty="0" smtClean="0"/>
              <a:t>articles in </a:t>
            </a:r>
            <a:r>
              <a:rPr lang="en-US" sz="2400" i="1" dirty="0" smtClean="0"/>
              <a:t>Cognitive Linguistics </a:t>
            </a:r>
            <a:r>
              <a:rPr lang="en-US" sz="2400" i="0" dirty="0" smtClean="0"/>
              <a:t>1990-2012</a:t>
            </a:r>
            <a:endParaRPr lang="en-US" sz="2400" dirty="0"/>
          </a:p>
        </c:rich>
      </c:tx>
      <c:layout>
        <c:manualLayout>
          <c:xMode val="edge"/>
          <c:yMode val="edge"/>
          <c:x val="0.104097813631157"/>
          <c:y val="0.0392320162908631"/>
        </c:manualLayout>
      </c:layout>
      <c:overlay val="0"/>
    </c:title>
    <c:autoTitleDeleted val="0"/>
    <c:plotArea>
      <c:layout/>
      <c:barChart>
        <c:barDir val="col"/>
        <c:grouping val="clustered"/>
        <c:varyColors val="0"/>
        <c:ser>
          <c:idx val="0"/>
          <c:order val="0"/>
          <c:tx>
            <c:strRef>
              <c:f>Sheet1!$B$1</c:f>
              <c:strCache>
                <c:ptCount val="1"/>
                <c:pt idx="0">
                  <c:v>percent quantitative articles</c:v>
                </c:pt>
              </c:strCache>
            </c:strRef>
          </c:tx>
          <c:spPr>
            <a:solidFill>
              <a:schemeClr val="tx1">
                <a:lumMod val="50000"/>
                <a:lumOff val="50000"/>
              </a:schemeClr>
            </a:solidFill>
            <a:ln>
              <a:solidFill>
                <a:schemeClr val="tx1"/>
              </a:solidFill>
            </a:ln>
          </c:spPr>
          <c:invertIfNegative val="0"/>
          <c:cat>
            <c:numRef>
              <c:f>Sheet1!$A$2:$A$24</c:f>
              <c:numCache>
                <c:formatCode>General</c:formatCode>
                <c:ptCount val="23"/>
                <c:pt idx="0">
                  <c:v>1990.0</c:v>
                </c:pt>
                <c:pt idx="1">
                  <c:v>1991.0</c:v>
                </c:pt>
                <c:pt idx="2">
                  <c:v>1992.0</c:v>
                </c:pt>
                <c:pt idx="3">
                  <c:v>1993.0</c:v>
                </c:pt>
                <c:pt idx="4">
                  <c:v>1994.0</c:v>
                </c:pt>
                <c:pt idx="5">
                  <c:v>1995.0</c:v>
                </c:pt>
                <c:pt idx="6">
                  <c:v>1996.0</c:v>
                </c:pt>
                <c:pt idx="7">
                  <c:v>1997.0</c:v>
                </c:pt>
                <c:pt idx="8">
                  <c:v>1998.0</c:v>
                </c:pt>
                <c:pt idx="9">
                  <c:v>1999.0</c:v>
                </c:pt>
                <c:pt idx="10">
                  <c:v>2000.0</c:v>
                </c:pt>
                <c:pt idx="11">
                  <c:v>2001.0</c:v>
                </c:pt>
                <c:pt idx="12">
                  <c:v>2002.0</c:v>
                </c:pt>
                <c:pt idx="13">
                  <c:v>2003.0</c:v>
                </c:pt>
                <c:pt idx="14">
                  <c:v>2004.0</c:v>
                </c:pt>
                <c:pt idx="15">
                  <c:v>2005.0</c:v>
                </c:pt>
                <c:pt idx="16">
                  <c:v>2006.0</c:v>
                </c:pt>
                <c:pt idx="17">
                  <c:v>2007.0</c:v>
                </c:pt>
                <c:pt idx="18">
                  <c:v>2008.0</c:v>
                </c:pt>
                <c:pt idx="19">
                  <c:v>2009.0</c:v>
                </c:pt>
                <c:pt idx="20">
                  <c:v>2010.0</c:v>
                </c:pt>
                <c:pt idx="21">
                  <c:v>2011.0</c:v>
                </c:pt>
                <c:pt idx="22">
                  <c:v>2012.0</c:v>
                </c:pt>
              </c:numCache>
            </c:numRef>
          </c:cat>
          <c:val>
            <c:numRef>
              <c:f>Sheet1!$B$2:$B$24</c:f>
              <c:numCache>
                <c:formatCode>0%</c:formatCode>
                <c:ptCount val="23"/>
                <c:pt idx="0">
                  <c:v>0.23</c:v>
                </c:pt>
                <c:pt idx="1">
                  <c:v>0.33</c:v>
                </c:pt>
                <c:pt idx="2">
                  <c:v>0.22</c:v>
                </c:pt>
                <c:pt idx="3">
                  <c:v>0.14</c:v>
                </c:pt>
                <c:pt idx="4">
                  <c:v>0.08</c:v>
                </c:pt>
                <c:pt idx="5">
                  <c:v>0.18</c:v>
                </c:pt>
                <c:pt idx="6">
                  <c:v>0.33</c:v>
                </c:pt>
                <c:pt idx="7">
                  <c:v>0.27</c:v>
                </c:pt>
                <c:pt idx="8">
                  <c:v>0.4</c:v>
                </c:pt>
                <c:pt idx="9">
                  <c:v>0.38</c:v>
                </c:pt>
                <c:pt idx="10">
                  <c:v>0.36</c:v>
                </c:pt>
                <c:pt idx="11">
                  <c:v>0.38</c:v>
                </c:pt>
                <c:pt idx="12">
                  <c:v>0.09</c:v>
                </c:pt>
                <c:pt idx="13">
                  <c:v>0.27</c:v>
                </c:pt>
                <c:pt idx="14">
                  <c:v>0.29</c:v>
                </c:pt>
                <c:pt idx="15">
                  <c:v>0.53</c:v>
                </c:pt>
                <c:pt idx="16">
                  <c:v>0.43</c:v>
                </c:pt>
                <c:pt idx="17">
                  <c:v>0.24</c:v>
                </c:pt>
                <c:pt idx="18">
                  <c:v>0.67</c:v>
                </c:pt>
                <c:pt idx="19">
                  <c:v>0.55</c:v>
                </c:pt>
                <c:pt idx="20">
                  <c:v>0.81</c:v>
                </c:pt>
                <c:pt idx="21">
                  <c:v>0.7</c:v>
                </c:pt>
                <c:pt idx="22">
                  <c:v>0.75</c:v>
                </c:pt>
              </c:numCache>
            </c:numRef>
          </c:val>
        </c:ser>
        <c:dLbls>
          <c:showLegendKey val="0"/>
          <c:showVal val="0"/>
          <c:showCatName val="0"/>
          <c:showSerName val="0"/>
          <c:showPercent val="0"/>
          <c:showBubbleSize val="0"/>
        </c:dLbls>
        <c:gapWidth val="150"/>
        <c:axId val="2110092824"/>
        <c:axId val="2110095912"/>
      </c:barChart>
      <c:catAx>
        <c:axId val="2110092824"/>
        <c:scaling>
          <c:orientation val="minMax"/>
        </c:scaling>
        <c:delete val="0"/>
        <c:axPos val="b"/>
        <c:numFmt formatCode="General" sourceLinked="1"/>
        <c:majorTickMark val="out"/>
        <c:minorTickMark val="none"/>
        <c:tickLblPos val="nextTo"/>
        <c:crossAx val="2110095912"/>
        <c:crosses val="autoZero"/>
        <c:auto val="1"/>
        <c:lblAlgn val="ctr"/>
        <c:lblOffset val="100"/>
        <c:noMultiLvlLbl val="0"/>
      </c:catAx>
      <c:valAx>
        <c:axId val="2110095912"/>
        <c:scaling>
          <c:orientation val="minMax"/>
        </c:scaling>
        <c:delete val="0"/>
        <c:axPos val="l"/>
        <c:majorGridlines/>
        <c:numFmt formatCode="0%" sourceLinked="1"/>
        <c:majorTickMark val="out"/>
        <c:minorTickMark val="none"/>
        <c:tickLblPos val="nextTo"/>
        <c:crossAx val="2110092824"/>
        <c:crosses val="autoZero"/>
        <c:crossBetween val="between"/>
      </c:valAx>
    </c:plotArea>
    <c:plotVisOnly val="1"/>
    <c:dispBlanksAs val="gap"/>
    <c:showDLblsOverMax val="0"/>
  </c:chart>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49.emf"/></Relationships>
</file>

<file path=ppt/drawings/drawing1.xml><?xml version="1.0" encoding="utf-8"?>
<c:userShapes xmlns:c="http://schemas.openxmlformats.org/drawingml/2006/chart">
  <cdr:relSizeAnchor xmlns:cdr="http://schemas.openxmlformats.org/drawingml/2006/chartDrawing">
    <cdr:from>
      <cdr:x>0.0504</cdr:x>
      <cdr:y>0.51329</cdr:y>
    </cdr:from>
    <cdr:to>
      <cdr:x>0.9759</cdr:x>
      <cdr:y>0.51425</cdr:y>
    </cdr:to>
    <cdr:cxnSp macro="">
      <cdr:nvCxnSpPr>
        <cdr:cNvPr id="2" name="Straight Connector 1"/>
        <cdr:cNvCxnSpPr/>
      </cdr:nvCxnSpPr>
      <cdr:spPr>
        <a:xfrm xmlns:a="http://schemas.openxmlformats.org/drawingml/2006/main">
          <a:off x="423367" y="3323222"/>
          <a:ext cx="7774328" cy="6216"/>
        </a:xfrm>
        <a:prstGeom xmlns:a="http://schemas.openxmlformats.org/drawingml/2006/main" prst="line">
          <a:avLst/>
        </a:prstGeom>
        <a:ln xmlns:a="http://schemas.openxmlformats.org/drawingml/2006/main" w="57150" cmpd="sng">
          <a:solidFill>
            <a:schemeClr val="tx1"/>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0.0462</cdr:x>
      <cdr:y>0.13896</cdr:y>
    </cdr:from>
    <cdr:to>
      <cdr:x>0.95547</cdr:x>
      <cdr:y>0.55313</cdr:y>
    </cdr:to>
    <cdr:cxnSp macro="">
      <cdr:nvCxnSpPr>
        <cdr:cNvPr id="4" name="Curved Connector 3"/>
        <cdr:cNvCxnSpPr/>
      </cdr:nvCxnSpPr>
      <cdr:spPr>
        <a:xfrm xmlns:a="http://schemas.openxmlformats.org/drawingml/2006/main" flipV="1">
          <a:off x="388074" y="899699"/>
          <a:ext cx="7638007" cy="2681456"/>
        </a:xfrm>
        <a:prstGeom xmlns:a="http://schemas.openxmlformats.org/drawingml/2006/main" prst="curvedConnector3">
          <a:avLst>
            <a:gd name="adj1" fmla="val 78406"/>
          </a:avLst>
        </a:prstGeom>
        <a:ln xmlns:a="http://schemas.openxmlformats.org/drawingml/2006/main" w="57150" cmpd="sng">
          <a:solidFill>
            <a:srgbClr val="FF0000"/>
          </a:solidFill>
          <a:tailEnd type="arrow"/>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4A9052-5E84-7842-85DC-2C5CE88BB336}" type="datetimeFigureOut">
              <a:rPr lang="en-US" smtClean="0"/>
              <a:t>2/25/15</a:t>
            </a:fld>
            <a:endParaRPr lang="nb-NO"/>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F60D62-760B-F648-9A08-343F391166A8}" type="slidenum">
              <a:rPr lang="nb-NO" smtClean="0"/>
              <a:t>‹#›</a:t>
            </a:fld>
            <a:endParaRPr lang="nb-NO"/>
          </a:p>
        </p:txBody>
      </p:sp>
    </p:spTree>
    <p:extLst>
      <p:ext uri="{BB962C8B-B14F-4D97-AF65-F5344CB8AC3E}">
        <p14:creationId xmlns:p14="http://schemas.microsoft.com/office/powerpoint/2010/main" val="588579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F649CB-E76B-C64D-BA84-01D0AC6B187E}" type="datetimeFigureOut">
              <a:rPr lang="en-US" smtClean="0"/>
              <a:t>2/25/15</a:t>
            </a:fld>
            <a:endParaRPr lang="nb-NO"/>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nb-NO"/>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7F0D31-CC3B-2F4F-947A-C5B23E0DF844}" type="slidenum">
              <a:rPr lang="nb-NO" smtClean="0"/>
              <a:t>‹#›</a:t>
            </a:fld>
            <a:endParaRPr lang="nb-NO"/>
          </a:p>
        </p:txBody>
      </p:sp>
    </p:spTree>
    <p:extLst>
      <p:ext uri="{BB962C8B-B14F-4D97-AF65-F5344CB8AC3E}">
        <p14:creationId xmlns:p14="http://schemas.microsoft.com/office/powerpoint/2010/main" val="37641516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D3184E-DDB6-C648-A41C-503AC7CE5CC6}" type="slidenum">
              <a:rPr lang="en-US" sz="1200">
                <a:latin typeface="Calibri" charset="0"/>
              </a:rPr>
              <a:pPr eaLnBrk="1" hangingPunct="1"/>
              <a:t>5</a:t>
            </a:fld>
            <a:endParaRPr lang="en-US" sz="1200">
              <a:latin typeface="Calibri" charset="0"/>
            </a:endParaRPr>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018215-BF3F-2E4F-89CF-2EEF1F7B2681}" type="slidenum">
              <a:rPr lang="nb-NO" sz="1200">
                <a:latin typeface="Calibri" charset="0"/>
              </a:rPr>
              <a:pPr eaLnBrk="1" hangingPunct="1"/>
              <a:t>28</a:t>
            </a:fld>
            <a:endParaRPr lang="nb-NO" sz="1200">
              <a:latin typeface="Calibri" charset="0"/>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55D785C-F943-F54C-A81D-81DE72F35586}" type="slidenum">
              <a:rPr lang="nb-NO" sz="1200">
                <a:latin typeface="Calibri" charset="0"/>
              </a:rPr>
              <a:pPr eaLnBrk="1" hangingPunct="1"/>
              <a:t>29</a:t>
            </a:fld>
            <a:endParaRPr lang="nb-NO" sz="1200">
              <a:latin typeface="Calibri" charset="0"/>
            </a:endParaRPr>
          </a:p>
        </p:txBody>
      </p:sp>
      <p:sp>
        <p:nvSpPr>
          <p:cNvPr id="4608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6084"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6CE65D-001A-764A-A6FD-391F8605AA6B}" type="slidenum">
              <a:rPr lang="nb-NO" sz="1200">
                <a:latin typeface="Calibri" charset="0"/>
              </a:rPr>
              <a:pPr eaLnBrk="1" hangingPunct="1"/>
              <a:t>30</a:t>
            </a:fld>
            <a:endParaRPr lang="nb-NO" sz="1200">
              <a:latin typeface="Calibri" charset="0"/>
            </a:endParaRPr>
          </a:p>
        </p:txBody>
      </p:sp>
      <p:sp>
        <p:nvSpPr>
          <p:cNvPr id="4813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8132"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7126C0-5214-8540-9439-D2039E3E43AD}" type="slidenum">
              <a:rPr lang="nb-NO" sz="1200">
                <a:latin typeface="Calibri" charset="0"/>
              </a:rPr>
              <a:pPr eaLnBrk="1" hangingPunct="1"/>
              <a:t>32</a:t>
            </a:fld>
            <a:endParaRPr lang="nb-NO" sz="1200">
              <a:latin typeface="Calibri" charset="0"/>
            </a:endParaRPr>
          </a:p>
        </p:txBody>
      </p:sp>
      <p:sp>
        <p:nvSpPr>
          <p:cNvPr id="5120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1204"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9CD493-EFB9-9445-94D4-74FA087FB04C}" type="slidenum">
              <a:rPr lang="nb-NO" sz="1200">
                <a:latin typeface="Calibri" charset="0"/>
              </a:rPr>
              <a:pPr eaLnBrk="1" hangingPunct="1"/>
              <a:t>33</a:t>
            </a:fld>
            <a:endParaRPr lang="nb-NO" sz="1200">
              <a:latin typeface="Calibri" charset="0"/>
            </a:endParaRPr>
          </a:p>
        </p:txBody>
      </p:sp>
      <p:sp>
        <p:nvSpPr>
          <p:cNvPr id="532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3252"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E18F98-8B21-EC47-8322-7D3C17BED489}" type="slidenum">
              <a:rPr lang="nb-NO" sz="1200"/>
              <a:pPr eaLnBrk="1" hangingPunct="1"/>
              <a:t>36</a:t>
            </a:fld>
            <a:endParaRPr lang="nb-NO"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Calibri"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C6D10C-A563-FB49-84DC-EEF53336D595}" type="slidenum">
              <a:rPr lang="en-US" sz="1200">
                <a:latin typeface="Calibri" charset="0"/>
              </a:rPr>
              <a:pPr eaLnBrk="1" hangingPunct="1"/>
              <a:t>37</a:t>
            </a:fld>
            <a:endParaRPr lang="en-US" sz="12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04D756E-12FC-1948-8A0E-8167159964B6}" type="slidenum">
              <a:rPr lang="nb-NO" sz="1200"/>
              <a:pPr eaLnBrk="1" hangingPunct="1"/>
              <a:t>38</a:t>
            </a:fld>
            <a:endParaRPr lang="nb-NO"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8D7F0D31-CC3B-2F4F-947A-C5B23E0DF844}" type="slidenum">
              <a:rPr lang="nb-NO" smtClean="0"/>
              <a:t>39</a:t>
            </a:fld>
            <a:endParaRPr lang="nb-NO"/>
          </a:p>
        </p:txBody>
      </p:sp>
    </p:spTree>
    <p:extLst>
      <p:ext uri="{BB962C8B-B14F-4D97-AF65-F5344CB8AC3E}">
        <p14:creationId xmlns:p14="http://schemas.microsoft.com/office/powerpoint/2010/main" val="3157619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BE39557-1648-3944-B905-336A55E42551}" type="slidenum">
              <a:rPr lang="en-US"/>
              <a:pPr>
                <a:defRPr/>
              </a:pPr>
              <a:t>48</a:t>
            </a:fld>
            <a:endParaRPr lang="en-US"/>
          </a:p>
        </p:txBody>
      </p:sp>
      <p:sp>
        <p:nvSpPr>
          <p:cNvPr id="808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0899" name="Rectangle 3"/>
          <p:cNvSpPr>
            <a:spLocks noGrp="1" noChangeArrowheads="1"/>
          </p:cNvSpPr>
          <p:nvPr>
            <p:ph type="body" idx="1"/>
          </p:nvPr>
        </p:nvSpPr>
        <p:spPr/>
        <p:txBody>
          <a:bodyPr/>
          <a:lstStyle/>
          <a:p>
            <a:pPr eaLnBrk="1" hangingPunct="1">
              <a:defRPr/>
            </a:pPr>
            <a:endParaRPr lang="nb-NO"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35D4796-F6D6-A848-B5F5-ECCF09D6165A}" type="slidenum">
              <a:rPr lang="nb-NO" sz="1200">
                <a:latin typeface="Calibri" charset="0"/>
              </a:rPr>
              <a:pPr eaLnBrk="1" hangingPunct="1"/>
              <a:t>19</a:t>
            </a:fld>
            <a:endParaRPr lang="nb-NO" sz="1200">
              <a:latin typeface="Calibri"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DB3961AC-6AF8-ED48-A54D-19FB7B448C6B}" type="slidenum">
              <a:rPr lang="nb-NO" sz="1200">
                <a:latin typeface="Arial" charset="0"/>
              </a:rPr>
              <a:pPr eaLnBrk="1" hangingPunct="1"/>
              <a:t>61</a:t>
            </a:fld>
            <a:endParaRPr lang="nb-NO" sz="1200">
              <a:latin typeface="Arial" charset="0"/>
            </a:endParaRPr>
          </a:p>
        </p:txBody>
      </p:sp>
      <p:sp>
        <p:nvSpPr>
          <p:cNvPr id="59394"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939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BFB5C06A-6154-B944-9286-53062F0BF750}" type="slidenum">
              <a:rPr lang="nb-NO" sz="1200">
                <a:latin typeface="Arial" charset="0"/>
              </a:rPr>
              <a:pPr eaLnBrk="1" hangingPunct="1"/>
              <a:t>63</a:t>
            </a:fld>
            <a:endParaRPr lang="nb-NO" sz="120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BE699021-8464-7749-9ACF-3A26FE008A04}" type="slidenum">
              <a:rPr lang="nb-NO" sz="1200">
                <a:latin typeface="Arial" charset="0"/>
              </a:rPr>
              <a:pPr eaLnBrk="1" hangingPunct="1"/>
              <a:t>64</a:t>
            </a:fld>
            <a:endParaRPr lang="nb-NO" sz="1200">
              <a:latin typeface="Arial" charset="0"/>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nb-NO">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A39989E6-7974-A549-A97D-20948B881F6D}" type="slidenum">
              <a:rPr lang="nb-NO" sz="1200">
                <a:latin typeface="Arial" charset="0"/>
              </a:rPr>
              <a:pPr eaLnBrk="1" hangingPunct="1"/>
              <a:t>67</a:t>
            </a:fld>
            <a:endParaRPr lang="nb-NO" sz="1200">
              <a:latin typeface="Arial" charset="0"/>
            </a:endParaRPr>
          </a:p>
        </p:txBody>
      </p:sp>
      <p:sp>
        <p:nvSpPr>
          <p:cNvPr id="215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nb-NO">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4CD4377-9419-F148-AB8A-09248E7C0535}" type="slidenum">
              <a:rPr lang="nb-NO" sz="1200">
                <a:latin typeface="Calibri" charset="0"/>
              </a:rPr>
              <a:pPr eaLnBrk="1" hangingPunct="1"/>
              <a:t>20</a:t>
            </a:fld>
            <a:endParaRPr lang="nb-NO" sz="1200">
              <a:latin typeface="Calibri" charset="0"/>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9CE6B38-2545-DD48-9719-115F1C679F17}" type="slidenum">
              <a:rPr lang="nb-NO" sz="1200">
                <a:latin typeface="Calibri" charset="0"/>
              </a:rPr>
              <a:pPr eaLnBrk="1" hangingPunct="1"/>
              <a:t>21</a:t>
            </a:fld>
            <a:endParaRPr lang="nb-NO" sz="1200">
              <a:latin typeface="Calibri" charset="0"/>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EE4AF25-AE04-894D-BAD9-FC85DA24141D}" type="slidenum">
              <a:rPr lang="nb-NO" sz="1200">
                <a:latin typeface="Calibri" charset="0"/>
              </a:rPr>
              <a:pPr eaLnBrk="1" hangingPunct="1"/>
              <a:t>22</a:t>
            </a:fld>
            <a:endParaRPr lang="nb-NO" sz="1200">
              <a:latin typeface="Calibri" charset="0"/>
            </a:endParaRPr>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BC7FAF1-3924-4E45-B687-DB2A17B0B463}" type="slidenum">
              <a:rPr lang="nb-NO" sz="1200">
                <a:latin typeface="Calibri" charset="0"/>
              </a:rPr>
              <a:pPr eaLnBrk="1" hangingPunct="1"/>
              <a:t>23</a:t>
            </a:fld>
            <a:endParaRPr lang="nb-NO" sz="1200">
              <a:latin typeface="Calibri" charset="0"/>
            </a:endParaRPr>
          </a:p>
        </p:txBody>
      </p:sp>
      <p:sp>
        <p:nvSpPr>
          <p:cNvPr id="430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6294B6-34A3-A54F-B6CF-153D05D2E28C}" type="slidenum">
              <a:rPr lang="nb-NO" sz="1200">
                <a:latin typeface="Calibri" charset="0"/>
              </a:rPr>
              <a:pPr eaLnBrk="1" hangingPunct="1"/>
              <a:t>25</a:t>
            </a:fld>
            <a:endParaRPr lang="nb-NO" sz="1200">
              <a:latin typeface="Calibri" charset="0"/>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AEE965-4E69-F245-A8F9-16AF49538BC3}" type="slidenum">
              <a:rPr lang="nb-NO" sz="1200">
                <a:latin typeface="Calibri" charset="0"/>
              </a:rPr>
              <a:pPr eaLnBrk="1" hangingPunct="1"/>
              <a:t>26</a:t>
            </a:fld>
            <a:endParaRPr lang="nb-NO" sz="1200">
              <a:latin typeface="Calibri" charset="0"/>
            </a:endParaRPr>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51C81F-8656-624A-A288-BAEF6EBCB7E2}" type="slidenum">
              <a:rPr lang="nb-NO" sz="1200">
                <a:latin typeface="Calibri" charset="0"/>
              </a:rPr>
              <a:pPr eaLnBrk="1" hangingPunct="1"/>
              <a:t>27</a:t>
            </a:fld>
            <a:endParaRPr lang="nb-NO" sz="1200">
              <a:latin typeface="Calibri" charset="0"/>
            </a:endParaRPr>
          </a:p>
        </p:txBody>
      </p:sp>
      <p:sp>
        <p:nvSpPr>
          <p:cNvPr id="307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nb-NO">
              <a:latin typeface="Calibri"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
        <p:nvSpPr>
          <p:cNvPr id="9" name="Rektangel 8"/>
          <p:cNvSpPr/>
          <p:nvPr userDrawn="1"/>
        </p:nvSpPr>
        <p:spPr>
          <a:xfrm>
            <a:off x="2" y="0"/>
            <a:ext cx="9144000" cy="6858000"/>
          </a:xfrm>
          <a:prstGeom prst="rect">
            <a:avLst/>
          </a:prstGeom>
          <a:gradFill flip="none" rotWithShape="1">
            <a:gsLst>
              <a:gs pos="100000">
                <a:schemeClr val="accent1"/>
              </a:gs>
              <a:gs pos="0">
                <a:schemeClr val="accent4">
                  <a:lumMod val="60000"/>
                  <a:lumOff val="40000"/>
                </a:schemeClr>
              </a:gs>
            </a:gsLst>
            <a:lin ang="13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a:latin typeface="Arial" pitchFamily="34" charset="0"/>
              <a:cs typeface="Arial" pitchFamily="34" charset="0"/>
            </a:endParaRPr>
          </a:p>
        </p:txBody>
      </p:sp>
      <p:sp>
        <p:nvSpPr>
          <p:cNvPr id="2" name="Tittel 1"/>
          <p:cNvSpPr>
            <a:spLocks noGrp="1"/>
          </p:cNvSpPr>
          <p:nvPr>
            <p:ph type="ctrTitle"/>
          </p:nvPr>
        </p:nvSpPr>
        <p:spPr>
          <a:xfrm>
            <a:off x="685800" y="1910403"/>
            <a:ext cx="7772400" cy="1470025"/>
          </a:xfrm>
        </p:spPr>
        <p:txBody>
          <a:bodyPr/>
          <a:lstStyle>
            <a:lvl1pPr>
              <a:defRPr>
                <a:latin typeface="Arial" pitchFamily="34" charset="0"/>
                <a:cs typeface="Arial" pitchFamily="34" charset="0"/>
              </a:defRPr>
            </a:lvl1pPr>
          </a:lstStyle>
          <a:p>
            <a:r>
              <a:rPr lang="nb-NO" noProof="0" smtClean="0"/>
              <a:t>Click to edit Master title style</a:t>
            </a:r>
            <a:endParaRPr lang="en-US" noProof="0"/>
          </a:p>
        </p:txBody>
      </p:sp>
      <p:sp>
        <p:nvSpPr>
          <p:cNvPr id="3" name="Undertittel 2"/>
          <p:cNvSpPr>
            <a:spLocks noGrp="1"/>
          </p:cNvSpPr>
          <p:nvPr>
            <p:ph type="subTitle" idx="1"/>
          </p:nvPr>
        </p:nvSpPr>
        <p:spPr>
          <a:xfrm>
            <a:off x="694365" y="3666178"/>
            <a:ext cx="7763835" cy="1752600"/>
          </a:xfrm>
        </p:spPr>
        <p:txBody>
          <a:bodyPr/>
          <a:lstStyle>
            <a:lvl1pPr marL="0" indent="0" algn="l">
              <a:buNone/>
              <a:defRPr sz="1400">
                <a:solidFill>
                  <a:srgbClr val="00000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noProof="0" smtClean="0"/>
              <a:t>Click to edit Master subtitle style</a:t>
            </a:r>
            <a:endParaRPr lang="en-US" noProof="0"/>
          </a:p>
        </p:txBody>
      </p:sp>
      <p:cxnSp>
        <p:nvCxnSpPr>
          <p:cNvPr id="15" name="Rett linje 14"/>
          <p:cNvCxnSpPr/>
          <p:nvPr userDrawn="1"/>
        </p:nvCxnSpPr>
        <p:spPr>
          <a:xfrm flipV="1">
            <a:off x="2190060" y="3750273"/>
            <a:ext cx="6953942" cy="3107727"/>
          </a:xfrm>
          <a:prstGeom prst="line">
            <a:avLst/>
          </a:prstGeom>
          <a:ln w="25400" cap="flat" cmpd="sng" algn="ctr">
            <a:solidFill>
              <a:schemeClr val="accent4">
                <a:lumMod val="60000"/>
                <a:lumOff val="40000"/>
                <a:alpha val="3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Rett linje 16"/>
          <p:cNvCxnSpPr/>
          <p:nvPr userDrawn="1"/>
        </p:nvCxnSpPr>
        <p:spPr>
          <a:xfrm rot="16200000" flipH="1">
            <a:off x="4816284" y="3694065"/>
            <a:ext cx="4297813" cy="2030055"/>
          </a:xfrm>
          <a:prstGeom prst="line">
            <a:avLst/>
          </a:prstGeom>
          <a:ln w="19050" cap="flat" cmpd="sng" algn="ctr">
            <a:solidFill>
              <a:schemeClr val="accent4">
                <a:lumMod val="60000"/>
                <a:lumOff val="40000"/>
                <a:alpha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Rett linje 17"/>
          <p:cNvCxnSpPr/>
          <p:nvPr userDrawn="1"/>
        </p:nvCxnSpPr>
        <p:spPr>
          <a:xfrm>
            <a:off x="5370147" y="4006212"/>
            <a:ext cx="3773855" cy="1504193"/>
          </a:xfrm>
          <a:prstGeom prst="line">
            <a:avLst/>
          </a:prstGeom>
          <a:ln w="19050" cap="flat" cmpd="sng" algn="ctr">
            <a:solidFill>
              <a:schemeClr val="accent4">
                <a:lumMod val="60000"/>
                <a:lumOff val="40000"/>
                <a:alpha val="2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Rett linje 11"/>
          <p:cNvCxnSpPr/>
          <p:nvPr userDrawn="1"/>
        </p:nvCxnSpPr>
        <p:spPr>
          <a:xfrm rot="5400000">
            <a:off x="2187498" y="2118964"/>
            <a:ext cx="6858000" cy="2620072"/>
          </a:xfrm>
          <a:prstGeom prst="line">
            <a:avLst/>
          </a:prstGeom>
          <a:ln w="50800" cap="flat" cmpd="sng" algn="ctr">
            <a:solidFill>
              <a:srgbClr val="F1B5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Rett linje 27"/>
          <p:cNvCxnSpPr/>
          <p:nvPr userDrawn="1"/>
        </p:nvCxnSpPr>
        <p:spPr>
          <a:xfrm>
            <a:off x="790575" y="3470437"/>
            <a:ext cx="4579572" cy="1588"/>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 name="Bilde 19" descr="LogoNorsk.png"/>
          <p:cNvPicPr>
            <a:picLocks noChangeAspect="1"/>
          </p:cNvPicPr>
          <p:nvPr userDrawn="1"/>
        </p:nvPicPr>
        <p:blipFill>
          <a:blip r:embed="rId2"/>
          <a:stretch>
            <a:fillRect/>
          </a:stretch>
        </p:blipFill>
        <p:spPr>
          <a:xfrm>
            <a:off x="8137049" y="5990437"/>
            <a:ext cx="532755" cy="532755"/>
          </a:xfrm>
          <a:prstGeom prst="rect">
            <a:avLst/>
          </a:prstGeom>
        </p:spPr>
      </p:pic>
      <p:pic>
        <p:nvPicPr>
          <p:cNvPr id="21" name="Bilde 20" descr="UiT_Navn_en_blaa1.png"/>
          <p:cNvPicPr>
            <a:picLocks noChangeAspect="1"/>
          </p:cNvPicPr>
          <p:nvPr userDrawn="1"/>
        </p:nvPicPr>
        <p:blipFill>
          <a:blip r:embed="rId3"/>
          <a:stretch>
            <a:fillRect/>
          </a:stretch>
        </p:blipFill>
        <p:spPr>
          <a:xfrm>
            <a:off x="0" y="0"/>
            <a:ext cx="1360025" cy="228671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noProof="0" smtClean="0"/>
              <a:t>Click to edit Master title style</a:t>
            </a:r>
            <a:endParaRPr lang="en-US" noProof="0"/>
          </a:p>
        </p:txBody>
      </p:sp>
      <p:sp>
        <p:nvSpPr>
          <p:cNvPr id="3" name="Plassholder for innhold 2"/>
          <p:cNvSpPr>
            <a:spLocks noGrp="1"/>
          </p:cNvSpPr>
          <p:nvPr>
            <p:ph idx="1"/>
          </p:nvPr>
        </p:nvSpPr>
        <p:spPr/>
        <p:txBody>
          <a:bodyPr/>
          <a:lstStyle/>
          <a:p>
            <a:pPr lvl="0"/>
            <a:r>
              <a:rPr lang="nb-NO" noProof="0" smtClean="0"/>
              <a:t>Click to edit Master text styles</a:t>
            </a:r>
          </a:p>
          <a:p>
            <a:pPr lvl="1"/>
            <a:r>
              <a:rPr lang="nb-NO" noProof="0" smtClean="0"/>
              <a:t>Second level</a:t>
            </a:r>
          </a:p>
          <a:p>
            <a:pPr lvl="2"/>
            <a:r>
              <a:rPr lang="nb-NO" noProof="0" smtClean="0"/>
              <a:t>Third level</a:t>
            </a:r>
          </a:p>
          <a:p>
            <a:pPr lvl="3"/>
            <a:r>
              <a:rPr lang="nb-NO" noProof="0" smtClean="0"/>
              <a:t>Fourth level</a:t>
            </a:r>
          </a:p>
          <a:p>
            <a:pPr lvl="4"/>
            <a:r>
              <a:rPr lang="nb-NO" noProof="0" smtClean="0"/>
              <a:t>Fifth level</a:t>
            </a:r>
            <a:endParaRPr lang="en-US" noProof="0"/>
          </a:p>
        </p:txBody>
      </p:sp>
      <p:sp>
        <p:nvSpPr>
          <p:cNvPr id="4" name="Plassholder for dato 3"/>
          <p:cNvSpPr>
            <a:spLocks noGrp="1"/>
          </p:cNvSpPr>
          <p:nvPr>
            <p:ph type="dt" sz="half" idx="10"/>
          </p:nvPr>
        </p:nvSpPr>
        <p:spPr/>
        <p:txBody>
          <a:bodyPr/>
          <a:lstStyle/>
          <a:p>
            <a:fld id="{8DF9E8F3-4849-FA48-B4C8-2D894E979956}" type="datetimeFigureOut">
              <a:rPr lang="en-US" noProof="0" smtClean="0"/>
              <a:pPr/>
              <a:t>2/25/15</a:t>
            </a:fld>
            <a:endParaRPr lang="en-US" noProof="0"/>
          </a:p>
        </p:txBody>
      </p:sp>
      <p:sp>
        <p:nvSpPr>
          <p:cNvPr id="5" name="Plassholder for bunntekst 4"/>
          <p:cNvSpPr>
            <a:spLocks noGrp="1"/>
          </p:cNvSpPr>
          <p:nvPr>
            <p:ph type="ftr" sz="quarter" idx="11"/>
          </p:nvPr>
        </p:nvSpPr>
        <p:spPr/>
        <p:txBody>
          <a:bodyPr/>
          <a:lstStyle/>
          <a:p>
            <a:endParaRPr lang="en-US" noProof="0"/>
          </a:p>
        </p:txBody>
      </p:sp>
      <p:sp>
        <p:nvSpPr>
          <p:cNvPr id="6" name="Plassholder for lysbildenummer 5"/>
          <p:cNvSpPr>
            <a:spLocks noGrp="1"/>
          </p:cNvSpPr>
          <p:nvPr>
            <p:ph type="sldNum" sz="quarter" idx="12"/>
          </p:nvPr>
        </p:nvSpPr>
        <p:spPr/>
        <p:txBody>
          <a:bodyPr/>
          <a:lstStyle/>
          <a:p>
            <a:fld id="{48967F36-0B61-F749-ACDB-F36D75792314}" type="slidenum">
              <a:rPr lang="en-US" noProof="0" smtClean="0"/>
              <a:pPr/>
              <a:t>‹#›</a:t>
            </a:fld>
            <a:endParaRPr lang="en-US" noProof="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noProof="0" smtClean="0"/>
              <a:t>Click to edit Master title style</a:t>
            </a:r>
            <a:endParaRPr lang="en-US" noProof="0"/>
          </a:p>
        </p:txBody>
      </p:sp>
      <p:sp>
        <p:nvSpPr>
          <p:cNvPr id="3" name="Plassholder for innhold 2"/>
          <p:cNvSpPr>
            <a:spLocks noGrp="1"/>
          </p:cNvSpPr>
          <p:nvPr>
            <p:ph sz="half" idx="1"/>
          </p:nvPr>
        </p:nvSpPr>
        <p:spPr>
          <a:xfrm>
            <a:off x="341748" y="1837780"/>
            <a:ext cx="4038600" cy="4288383"/>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nb-NO" noProof="0" smtClean="0"/>
              <a:t>Click to edit Master text styles</a:t>
            </a:r>
          </a:p>
          <a:p>
            <a:pPr lvl="1"/>
            <a:r>
              <a:rPr lang="nb-NO" noProof="0" smtClean="0"/>
              <a:t>Second level</a:t>
            </a:r>
          </a:p>
          <a:p>
            <a:pPr lvl="2"/>
            <a:r>
              <a:rPr lang="nb-NO" noProof="0" smtClean="0"/>
              <a:t>Third level</a:t>
            </a:r>
          </a:p>
          <a:p>
            <a:pPr lvl="3"/>
            <a:r>
              <a:rPr lang="nb-NO" noProof="0" smtClean="0"/>
              <a:t>Fourth level</a:t>
            </a:r>
          </a:p>
          <a:p>
            <a:pPr lvl="4"/>
            <a:r>
              <a:rPr lang="nb-NO" noProof="0" smtClean="0"/>
              <a:t>Fifth level</a:t>
            </a:r>
            <a:endParaRPr lang="en-US" noProof="0"/>
          </a:p>
        </p:txBody>
      </p:sp>
      <p:sp>
        <p:nvSpPr>
          <p:cNvPr id="4" name="Plassholder for innhold 3"/>
          <p:cNvSpPr>
            <a:spLocks noGrp="1"/>
          </p:cNvSpPr>
          <p:nvPr>
            <p:ph sz="half" idx="2"/>
          </p:nvPr>
        </p:nvSpPr>
        <p:spPr>
          <a:xfrm>
            <a:off x="4648200" y="1837780"/>
            <a:ext cx="3902216" cy="4288383"/>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nb-NO" noProof="0" smtClean="0"/>
              <a:t>Click to edit Master text styles</a:t>
            </a:r>
          </a:p>
          <a:p>
            <a:pPr lvl="1"/>
            <a:r>
              <a:rPr lang="nb-NO" noProof="0" smtClean="0"/>
              <a:t>Second level</a:t>
            </a:r>
          </a:p>
          <a:p>
            <a:pPr lvl="2"/>
            <a:r>
              <a:rPr lang="nb-NO" noProof="0" smtClean="0"/>
              <a:t>Third level</a:t>
            </a:r>
          </a:p>
          <a:p>
            <a:pPr lvl="3"/>
            <a:r>
              <a:rPr lang="nb-NO" noProof="0" smtClean="0"/>
              <a:t>Fourth level</a:t>
            </a:r>
          </a:p>
          <a:p>
            <a:pPr lvl="4"/>
            <a:r>
              <a:rPr lang="nb-NO" noProof="0" smtClean="0"/>
              <a:t>Fifth level</a:t>
            </a:r>
            <a:endParaRPr lang="en-US" noProof="0"/>
          </a:p>
        </p:txBody>
      </p:sp>
      <p:sp>
        <p:nvSpPr>
          <p:cNvPr id="5" name="Plassholder for dato 4"/>
          <p:cNvSpPr>
            <a:spLocks noGrp="1"/>
          </p:cNvSpPr>
          <p:nvPr>
            <p:ph type="dt" sz="half" idx="10"/>
          </p:nvPr>
        </p:nvSpPr>
        <p:spPr/>
        <p:txBody>
          <a:bodyPr/>
          <a:lstStyle/>
          <a:p>
            <a:fld id="{8DF9E8F3-4849-FA48-B4C8-2D894E979956}" type="datetimeFigureOut">
              <a:rPr lang="en-US" noProof="0" smtClean="0"/>
              <a:pPr/>
              <a:t>2/25/15</a:t>
            </a:fld>
            <a:endParaRPr lang="en-US" noProof="0"/>
          </a:p>
        </p:txBody>
      </p:sp>
      <p:sp>
        <p:nvSpPr>
          <p:cNvPr id="6" name="Plassholder for bunntekst 5"/>
          <p:cNvSpPr>
            <a:spLocks noGrp="1"/>
          </p:cNvSpPr>
          <p:nvPr>
            <p:ph type="ftr" sz="quarter" idx="11"/>
          </p:nvPr>
        </p:nvSpPr>
        <p:spPr/>
        <p:txBody>
          <a:bodyPr/>
          <a:lstStyle/>
          <a:p>
            <a:endParaRPr lang="en-US" noProof="0"/>
          </a:p>
        </p:txBody>
      </p:sp>
      <p:sp>
        <p:nvSpPr>
          <p:cNvPr id="7" name="Plassholder for lysbildenummer 6"/>
          <p:cNvSpPr>
            <a:spLocks noGrp="1"/>
          </p:cNvSpPr>
          <p:nvPr>
            <p:ph type="sldNum" sz="quarter" idx="12"/>
          </p:nvPr>
        </p:nvSpPr>
        <p:spPr/>
        <p:txBody>
          <a:bodyPr/>
          <a:lstStyle/>
          <a:p>
            <a:fld id="{48967F36-0B61-F749-ACDB-F36D75792314}" type="slidenum">
              <a:rPr lang="en-US" noProof="0" smtClean="0"/>
              <a:pPr/>
              <a:t>‹#›</a:t>
            </a:fld>
            <a:endParaRPr lang="en-US" noProof="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noProof="0" smtClean="0"/>
              <a:t>Click to edit Master title style</a:t>
            </a:r>
            <a:endParaRPr lang="en-US" noProof="0"/>
          </a:p>
        </p:txBody>
      </p:sp>
      <p:sp>
        <p:nvSpPr>
          <p:cNvPr id="3" name="Plassholder for dato 2"/>
          <p:cNvSpPr>
            <a:spLocks noGrp="1"/>
          </p:cNvSpPr>
          <p:nvPr>
            <p:ph type="dt" sz="half" idx="10"/>
          </p:nvPr>
        </p:nvSpPr>
        <p:spPr/>
        <p:txBody>
          <a:bodyPr/>
          <a:lstStyle/>
          <a:p>
            <a:fld id="{8DF9E8F3-4849-FA48-B4C8-2D894E979956}" type="datetimeFigureOut">
              <a:rPr lang="en-US" noProof="0" smtClean="0"/>
              <a:pPr/>
              <a:t>2/25/15</a:t>
            </a:fld>
            <a:endParaRPr lang="en-US" noProof="0"/>
          </a:p>
        </p:txBody>
      </p:sp>
      <p:sp>
        <p:nvSpPr>
          <p:cNvPr id="4" name="Plassholder for bunntekst 3"/>
          <p:cNvSpPr>
            <a:spLocks noGrp="1"/>
          </p:cNvSpPr>
          <p:nvPr>
            <p:ph type="ftr" sz="quarter" idx="11"/>
          </p:nvPr>
        </p:nvSpPr>
        <p:spPr/>
        <p:txBody>
          <a:bodyPr/>
          <a:lstStyle/>
          <a:p>
            <a:endParaRPr lang="en-US" noProof="0"/>
          </a:p>
        </p:txBody>
      </p:sp>
      <p:sp>
        <p:nvSpPr>
          <p:cNvPr id="5" name="Plassholder for lysbildenummer 4"/>
          <p:cNvSpPr>
            <a:spLocks noGrp="1"/>
          </p:cNvSpPr>
          <p:nvPr>
            <p:ph type="sldNum" sz="quarter" idx="12"/>
          </p:nvPr>
        </p:nvSpPr>
        <p:spPr/>
        <p:txBody>
          <a:bodyPr/>
          <a:lstStyle/>
          <a:p>
            <a:fld id="{48967F36-0B61-F749-ACDB-F36D75792314}" type="slidenum">
              <a:rPr lang="en-US" noProof="0" smtClean="0"/>
              <a:pPr/>
              <a:t>‹#›</a:t>
            </a:fld>
            <a:endParaRPr lang="en-US" noProof="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5" name="Rektangel 4"/>
          <p:cNvSpPr/>
          <p:nvPr userDrawn="1"/>
        </p:nvSpPr>
        <p:spPr>
          <a:xfrm>
            <a:off x="2" y="0"/>
            <a:ext cx="9144000" cy="6858000"/>
          </a:xfrm>
          <a:prstGeom prst="rect">
            <a:avLst/>
          </a:prstGeom>
          <a:gradFill>
            <a:gsLst>
              <a:gs pos="54000">
                <a:schemeClr val="bg1"/>
              </a:gs>
              <a:gs pos="100000">
                <a:schemeClr val="accent1">
                  <a:tint val="50000"/>
                  <a:shade val="100000"/>
                  <a:satMod val="350000"/>
                  <a:alpha val="54000"/>
                </a:schemeClr>
              </a:gs>
            </a:gsLst>
            <a:lin ang="33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a:p>
        </p:txBody>
      </p:sp>
      <p:sp>
        <p:nvSpPr>
          <p:cNvPr id="2" name="Plassholder for dato 1"/>
          <p:cNvSpPr>
            <a:spLocks noGrp="1"/>
          </p:cNvSpPr>
          <p:nvPr>
            <p:ph type="dt" sz="half" idx="10"/>
          </p:nvPr>
        </p:nvSpPr>
        <p:spPr/>
        <p:txBody>
          <a:bodyPr/>
          <a:lstStyle/>
          <a:p>
            <a:fld id="{8DF9E8F3-4849-FA48-B4C8-2D894E979956}" type="datetimeFigureOut">
              <a:rPr lang="en-US" noProof="0" smtClean="0"/>
              <a:pPr/>
              <a:t>2/25/15</a:t>
            </a:fld>
            <a:endParaRPr lang="en-US" noProof="0"/>
          </a:p>
        </p:txBody>
      </p:sp>
      <p:sp>
        <p:nvSpPr>
          <p:cNvPr id="3" name="Plassholder for bunntekst 2"/>
          <p:cNvSpPr>
            <a:spLocks noGrp="1"/>
          </p:cNvSpPr>
          <p:nvPr>
            <p:ph type="ftr" sz="quarter" idx="11"/>
          </p:nvPr>
        </p:nvSpPr>
        <p:spPr/>
        <p:txBody>
          <a:bodyPr/>
          <a:lstStyle/>
          <a:p>
            <a:endParaRPr lang="en-US" noProof="0"/>
          </a:p>
        </p:txBody>
      </p:sp>
      <p:sp>
        <p:nvSpPr>
          <p:cNvPr id="4" name="Plassholder for lysbildenummer 3"/>
          <p:cNvSpPr>
            <a:spLocks noGrp="1"/>
          </p:cNvSpPr>
          <p:nvPr>
            <p:ph type="sldNum" sz="quarter" idx="12"/>
          </p:nvPr>
        </p:nvSpPr>
        <p:spPr/>
        <p:txBody>
          <a:bodyPr/>
          <a:lstStyle/>
          <a:p>
            <a:fld id="{48967F36-0B61-F749-ACDB-F36D75792314}" type="slidenum">
              <a:rPr lang="en-US" noProof="0" smtClean="0"/>
              <a:pPr/>
              <a:t>‹#›</a:t>
            </a:fld>
            <a:endParaRPr lang="en-US" noProof="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sp>
        <p:nvSpPr>
          <p:cNvPr id="3" name="Plassholder for dato 2"/>
          <p:cNvSpPr>
            <a:spLocks noGrp="1"/>
          </p:cNvSpPr>
          <p:nvPr>
            <p:ph type="dt" sz="half" idx="10"/>
          </p:nvPr>
        </p:nvSpPr>
        <p:spPr/>
        <p:txBody>
          <a:bodyPr/>
          <a:lstStyle/>
          <a:p>
            <a:fld id="{8DF9E8F3-4849-FA48-B4C8-2D894E979956}" type="datetimeFigureOut">
              <a:rPr lang="en-US" noProof="0" smtClean="0"/>
              <a:pPr/>
              <a:t>2/25/15</a:t>
            </a:fld>
            <a:endParaRPr lang="en-US" noProof="0"/>
          </a:p>
        </p:txBody>
      </p:sp>
      <p:sp>
        <p:nvSpPr>
          <p:cNvPr id="4" name="Plassholder for bunntekst 3"/>
          <p:cNvSpPr>
            <a:spLocks noGrp="1"/>
          </p:cNvSpPr>
          <p:nvPr>
            <p:ph type="ftr" sz="quarter" idx="11"/>
          </p:nvPr>
        </p:nvSpPr>
        <p:spPr/>
        <p:txBody>
          <a:bodyPr/>
          <a:lstStyle/>
          <a:p>
            <a:endParaRPr lang="en-US" noProof="0"/>
          </a:p>
        </p:txBody>
      </p:sp>
      <p:sp>
        <p:nvSpPr>
          <p:cNvPr id="5" name="Plassholder for lysbildenummer 4"/>
          <p:cNvSpPr>
            <a:spLocks noGrp="1"/>
          </p:cNvSpPr>
          <p:nvPr>
            <p:ph type="sldNum" sz="quarter" idx="12"/>
          </p:nvPr>
        </p:nvSpPr>
        <p:spPr/>
        <p:txBody>
          <a:bodyPr/>
          <a:lstStyle/>
          <a:p>
            <a:fld id="{48967F36-0B61-F749-ACDB-F36D75792314}" type="slidenum">
              <a:rPr lang="en-US" noProof="0" smtClean="0"/>
              <a:pPr/>
              <a:t>‹#›</a:t>
            </a:fld>
            <a:endParaRPr lang="en-US" noProof="0"/>
          </a:p>
        </p:txBody>
      </p:sp>
      <p:sp>
        <p:nvSpPr>
          <p:cNvPr id="7" name="Rektangel 6"/>
          <p:cNvSpPr/>
          <p:nvPr userDrawn="1"/>
        </p:nvSpPr>
        <p:spPr>
          <a:xfrm>
            <a:off x="2" y="0"/>
            <a:ext cx="9144000" cy="6858000"/>
          </a:xfrm>
          <a:prstGeom prst="rect">
            <a:avLst/>
          </a:prstGeom>
          <a:gradFill flip="none" rotWithShape="1">
            <a:gsLst>
              <a:gs pos="100000">
                <a:schemeClr val="accent1"/>
              </a:gs>
              <a:gs pos="0">
                <a:schemeClr val="accent4">
                  <a:lumMod val="60000"/>
                  <a:lumOff val="40000"/>
                </a:schemeClr>
              </a:gs>
            </a:gsLst>
            <a:lin ang="13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a:p>
        </p:txBody>
      </p:sp>
      <p:sp>
        <p:nvSpPr>
          <p:cNvPr id="9" name="Undertittel 2"/>
          <p:cNvSpPr>
            <a:spLocks noGrp="1"/>
          </p:cNvSpPr>
          <p:nvPr>
            <p:ph type="subTitle" idx="1"/>
          </p:nvPr>
        </p:nvSpPr>
        <p:spPr>
          <a:xfrm>
            <a:off x="694365" y="3666178"/>
            <a:ext cx="7763835" cy="1752600"/>
          </a:xfrm>
        </p:spPr>
        <p:txBody>
          <a:bodyPr/>
          <a:lstStyle>
            <a:lvl1pPr marL="0" indent="0" algn="l">
              <a:buNone/>
              <a:defRPr sz="14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noProof="0" smtClean="0"/>
              <a:t>Click to edit Master subtitle style</a:t>
            </a:r>
            <a:endParaRPr lang="en-US" noProof="0"/>
          </a:p>
        </p:txBody>
      </p:sp>
      <p:cxnSp>
        <p:nvCxnSpPr>
          <p:cNvPr id="10" name="Rett linje 9"/>
          <p:cNvCxnSpPr/>
          <p:nvPr userDrawn="1"/>
        </p:nvCxnSpPr>
        <p:spPr>
          <a:xfrm flipV="1">
            <a:off x="2190060" y="3750273"/>
            <a:ext cx="6953942" cy="3107727"/>
          </a:xfrm>
          <a:prstGeom prst="line">
            <a:avLst/>
          </a:prstGeom>
          <a:ln w="25400" cap="flat" cmpd="sng" algn="ctr">
            <a:solidFill>
              <a:schemeClr val="accent4">
                <a:lumMod val="60000"/>
                <a:lumOff val="40000"/>
                <a:alpha val="3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Rett linje 10"/>
          <p:cNvCxnSpPr/>
          <p:nvPr userDrawn="1"/>
        </p:nvCxnSpPr>
        <p:spPr>
          <a:xfrm rot="16200000" flipH="1">
            <a:off x="4816284" y="3694065"/>
            <a:ext cx="4297813" cy="2030055"/>
          </a:xfrm>
          <a:prstGeom prst="line">
            <a:avLst/>
          </a:prstGeom>
          <a:ln w="19050" cap="flat" cmpd="sng" algn="ctr">
            <a:solidFill>
              <a:schemeClr val="accent4">
                <a:lumMod val="60000"/>
                <a:lumOff val="40000"/>
                <a:alpha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Rett linje 11"/>
          <p:cNvCxnSpPr/>
          <p:nvPr userDrawn="1"/>
        </p:nvCxnSpPr>
        <p:spPr>
          <a:xfrm>
            <a:off x="5370147" y="4006212"/>
            <a:ext cx="3773855" cy="1504193"/>
          </a:xfrm>
          <a:prstGeom prst="line">
            <a:avLst/>
          </a:prstGeom>
          <a:ln w="19050" cap="flat" cmpd="sng" algn="ctr">
            <a:solidFill>
              <a:schemeClr val="accent4">
                <a:lumMod val="60000"/>
                <a:lumOff val="40000"/>
                <a:alpha val="2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Rett linje 12"/>
          <p:cNvCxnSpPr/>
          <p:nvPr userDrawn="1"/>
        </p:nvCxnSpPr>
        <p:spPr>
          <a:xfrm rot="5400000">
            <a:off x="2187498" y="2118964"/>
            <a:ext cx="6858000" cy="2620072"/>
          </a:xfrm>
          <a:prstGeom prst="line">
            <a:avLst/>
          </a:prstGeom>
          <a:ln w="50800" cap="flat" cmpd="sng" algn="ctr">
            <a:solidFill>
              <a:srgbClr val="F1B5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Undertittel 2"/>
          <p:cNvSpPr txBox="1">
            <a:spLocks/>
          </p:cNvSpPr>
          <p:nvPr userDrawn="1"/>
        </p:nvSpPr>
        <p:spPr>
          <a:xfrm>
            <a:off x="706461" y="5870703"/>
            <a:ext cx="7763835" cy="374996"/>
          </a:xfrm>
          <a:prstGeom prst="rect">
            <a:avLst/>
          </a:prstGeom>
        </p:spPr>
        <p:txBody>
          <a:bodyPr vert="horz" lIns="91440" tIns="45720" rIns="91440" bIns="45720" rtlCol="0">
            <a:normAutofit/>
          </a:bodyPr>
          <a:lstStyle>
            <a:lvl1pPr marL="0" indent="0" algn="l">
              <a:buNone/>
              <a:defRPr sz="14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400" b="1" i="0" u="none" strike="noStrike" kern="1200" cap="none" spc="0" normalizeH="0" baseline="0" noProof="0" smtClean="0">
                <a:ln>
                  <a:noFill/>
                </a:ln>
                <a:solidFill>
                  <a:srgbClr val="000000"/>
                </a:solidFill>
                <a:effectLst/>
                <a:uLnTx/>
                <a:uFillTx/>
                <a:latin typeface="Open Sans"/>
                <a:ea typeface="+mn-ea"/>
                <a:cs typeface="Open Sans"/>
              </a:rPr>
              <a:t>uit.no</a:t>
            </a:r>
            <a:endParaRPr kumimoji="0" lang="en-US" sz="1400" b="1" i="0" u="none" strike="noStrike" kern="1200" cap="none" spc="0" normalizeH="0" baseline="0" noProof="0">
              <a:ln>
                <a:noFill/>
              </a:ln>
              <a:solidFill>
                <a:srgbClr val="000000"/>
              </a:solidFill>
              <a:effectLst/>
              <a:uLnTx/>
              <a:uFillTx/>
              <a:latin typeface="Open Sans"/>
              <a:ea typeface="+mn-ea"/>
              <a:cs typeface="Open Sans"/>
            </a:endParaRPr>
          </a:p>
        </p:txBody>
      </p:sp>
      <p:pic>
        <p:nvPicPr>
          <p:cNvPr id="17" name="Bilde 16" descr="LogoNorsk.png"/>
          <p:cNvPicPr>
            <a:picLocks noChangeAspect="1"/>
          </p:cNvPicPr>
          <p:nvPr userDrawn="1"/>
        </p:nvPicPr>
        <p:blipFill>
          <a:blip r:embed="rId2"/>
          <a:stretch>
            <a:fillRect/>
          </a:stretch>
        </p:blipFill>
        <p:spPr>
          <a:xfrm>
            <a:off x="8137049" y="5990437"/>
            <a:ext cx="532755" cy="532755"/>
          </a:xfrm>
          <a:prstGeom prst="rect">
            <a:avLst/>
          </a:prstGeom>
        </p:spPr>
      </p:pic>
      <p:pic>
        <p:nvPicPr>
          <p:cNvPr id="18" name="Bilde 17" descr="UiT_Navn_en_blaa1.png"/>
          <p:cNvPicPr>
            <a:picLocks noChangeAspect="1"/>
          </p:cNvPicPr>
          <p:nvPr userDrawn="1"/>
        </p:nvPicPr>
        <p:blipFill>
          <a:blip r:embed="rId3"/>
          <a:stretch>
            <a:fillRect/>
          </a:stretch>
        </p:blipFill>
        <p:spPr>
          <a:xfrm>
            <a:off x="0" y="0"/>
            <a:ext cx="1360025" cy="228671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ktangel 7"/>
          <p:cNvSpPr/>
          <p:nvPr/>
        </p:nvSpPr>
        <p:spPr>
          <a:xfrm>
            <a:off x="2" y="0"/>
            <a:ext cx="9144000" cy="6858000"/>
          </a:xfrm>
          <a:prstGeom prst="rect">
            <a:avLst/>
          </a:prstGeom>
          <a:gradFill>
            <a:gsLst>
              <a:gs pos="54000">
                <a:schemeClr val="bg1"/>
              </a:gs>
              <a:gs pos="100000">
                <a:schemeClr val="accent1">
                  <a:tint val="50000"/>
                  <a:shade val="100000"/>
                  <a:satMod val="350000"/>
                  <a:alpha val="54000"/>
                </a:schemeClr>
              </a:gs>
            </a:gsLst>
            <a:lin ang="33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a:p>
        </p:txBody>
      </p:sp>
      <p:sp>
        <p:nvSpPr>
          <p:cNvPr id="2" name="Plassholder for tittel 1"/>
          <p:cNvSpPr>
            <a:spLocks noGrp="1"/>
          </p:cNvSpPr>
          <p:nvPr>
            <p:ph type="title"/>
          </p:nvPr>
        </p:nvSpPr>
        <p:spPr>
          <a:xfrm>
            <a:off x="670300" y="300207"/>
            <a:ext cx="7880116" cy="1216926"/>
          </a:xfrm>
          <a:prstGeom prst="rect">
            <a:avLst/>
          </a:prstGeom>
        </p:spPr>
        <p:txBody>
          <a:bodyPr vert="horz" lIns="91440" tIns="45720" rIns="91440" bIns="45720" rtlCol="0" anchor="b">
            <a:normAutofit/>
          </a:bodyPr>
          <a:lstStyle/>
          <a:p>
            <a:r>
              <a:rPr lang="nb-NO" dirty="0" smtClean="0"/>
              <a:t>Klikk for å redigere tittelstil</a:t>
            </a:r>
            <a:endParaRPr lang="nn-NO" dirty="0"/>
          </a:p>
        </p:txBody>
      </p:sp>
      <p:sp>
        <p:nvSpPr>
          <p:cNvPr id="3" name="Plassholder for tekst 2"/>
          <p:cNvSpPr>
            <a:spLocks noGrp="1"/>
          </p:cNvSpPr>
          <p:nvPr>
            <p:ph type="body" idx="1"/>
          </p:nvPr>
        </p:nvSpPr>
        <p:spPr>
          <a:xfrm>
            <a:off x="329282" y="1751183"/>
            <a:ext cx="8229600" cy="4374980"/>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n-NO" dirty="0"/>
          </a:p>
        </p:txBody>
      </p:sp>
      <p:sp>
        <p:nvSpPr>
          <p:cNvPr id="4" name="Plassholder for dato 3"/>
          <p:cNvSpPr>
            <a:spLocks noGrp="1"/>
          </p:cNvSpPr>
          <p:nvPr>
            <p:ph type="dt" sz="half" idx="2"/>
          </p:nvPr>
        </p:nvSpPr>
        <p:spPr>
          <a:xfrm>
            <a:off x="712376" y="6356350"/>
            <a:ext cx="647649" cy="365125"/>
          </a:xfrm>
          <a:prstGeom prst="rect">
            <a:avLst/>
          </a:prstGeom>
        </p:spPr>
        <p:txBody>
          <a:bodyPr vert="horz" lIns="91440" tIns="45720" rIns="91440" bIns="45720" rtlCol="0" anchor="ctr"/>
          <a:lstStyle>
            <a:lvl1pPr algn="l">
              <a:defRPr sz="900">
                <a:solidFill>
                  <a:schemeClr val="tx1">
                    <a:tint val="75000"/>
                  </a:schemeClr>
                </a:solidFill>
                <a:latin typeface="Open Sans Light"/>
                <a:cs typeface="Open Sans Light"/>
              </a:defRPr>
            </a:lvl1pPr>
          </a:lstStyle>
          <a:p>
            <a:fld id="{8DF9E8F3-4849-FA48-B4C8-2D894E979956}" type="datetimeFigureOut">
              <a:rPr lang="nn-NO" smtClean="0"/>
              <a:pPr/>
              <a:t>2/25/15</a:t>
            </a:fld>
            <a:endParaRPr lang="nn-NO" dirty="0"/>
          </a:p>
        </p:txBody>
      </p:sp>
      <p:sp>
        <p:nvSpPr>
          <p:cNvPr id="5" name="Plassholder for bunntekst 4"/>
          <p:cNvSpPr>
            <a:spLocks noGrp="1"/>
          </p:cNvSpPr>
          <p:nvPr>
            <p:ph type="ftr" sz="quarter" idx="3"/>
          </p:nvPr>
        </p:nvSpPr>
        <p:spPr>
          <a:xfrm>
            <a:off x="1491195" y="6356350"/>
            <a:ext cx="2895600" cy="365125"/>
          </a:xfrm>
          <a:prstGeom prst="rect">
            <a:avLst/>
          </a:prstGeom>
        </p:spPr>
        <p:txBody>
          <a:bodyPr vert="horz" lIns="91440" tIns="45720" rIns="91440" bIns="45720" rtlCol="0" anchor="ctr"/>
          <a:lstStyle>
            <a:lvl1pPr algn="l">
              <a:defRPr sz="1000">
                <a:solidFill>
                  <a:schemeClr val="tx1">
                    <a:tint val="75000"/>
                  </a:schemeClr>
                </a:solidFill>
                <a:latin typeface="Open Sans Light"/>
                <a:cs typeface="Open Sans Light"/>
              </a:defRPr>
            </a:lvl1pPr>
          </a:lstStyle>
          <a:p>
            <a:endParaRPr lang="nn-NO" dirty="0"/>
          </a:p>
        </p:txBody>
      </p:sp>
      <p:sp>
        <p:nvSpPr>
          <p:cNvPr id="6" name="Plassholder for lysbildenummer 5"/>
          <p:cNvSpPr>
            <a:spLocks noGrp="1"/>
          </p:cNvSpPr>
          <p:nvPr>
            <p:ph type="sldNum" sz="quarter" idx="4"/>
          </p:nvPr>
        </p:nvSpPr>
        <p:spPr>
          <a:xfrm>
            <a:off x="6553200" y="6356350"/>
            <a:ext cx="1827096" cy="365125"/>
          </a:xfrm>
          <a:prstGeom prst="rect">
            <a:avLst/>
          </a:prstGeom>
        </p:spPr>
        <p:txBody>
          <a:bodyPr vert="horz" lIns="91440" tIns="45720" rIns="91440" bIns="45720" rtlCol="0" anchor="ctr"/>
          <a:lstStyle>
            <a:lvl1pPr algn="r">
              <a:defRPr sz="1200">
                <a:solidFill>
                  <a:schemeClr val="tx1">
                    <a:tint val="75000"/>
                  </a:schemeClr>
                </a:solidFill>
                <a:latin typeface="Open Sans Light"/>
                <a:cs typeface="Open Sans Light"/>
              </a:defRPr>
            </a:lvl1pPr>
          </a:lstStyle>
          <a:p>
            <a:fld id="{48967F36-0B61-F749-ACDB-F36D75792314}" type="slidenum">
              <a:rPr lang="nn-NO" smtClean="0"/>
              <a:pPr/>
              <a:t>‹#›</a:t>
            </a:fld>
            <a:endParaRPr lang="nn-NO" dirty="0"/>
          </a:p>
        </p:txBody>
      </p:sp>
      <p:cxnSp>
        <p:nvCxnSpPr>
          <p:cNvPr id="10" name="Rett linje 9"/>
          <p:cNvCxnSpPr/>
          <p:nvPr/>
        </p:nvCxnSpPr>
        <p:spPr>
          <a:xfrm rot="5400000">
            <a:off x="7719376" y="5433376"/>
            <a:ext cx="2085544" cy="763704"/>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Rett linje 11"/>
          <p:cNvCxnSpPr/>
          <p:nvPr/>
        </p:nvCxnSpPr>
        <p:spPr>
          <a:xfrm rot="10800000" flipV="1">
            <a:off x="6927456" y="5850106"/>
            <a:ext cx="2216545" cy="1007893"/>
          </a:xfrm>
          <a:prstGeom prst="line">
            <a:avLst/>
          </a:prstGeom>
          <a:ln>
            <a:solidFill>
              <a:schemeClr val="accent3">
                <a:alpha val="16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Rett linje 13"/>
          <p:cNvCxnSpPr/>
          <p:nvPr/>
        </p:nvCxnSpPr>
        <p:spPr>
          <a:xfrm rot="5400000">
            <a:off x="8334481" y="6048478"/>
            <a:ext cx="1161841" cy="457200"/>
          </a:xfrm>
          <a:prstGeom prst="line">
            <a:avLst/>
          </a:prstGeom>
          <a:ln w="19050" cap="flat" cmpd="sng" algn="ctr">
            <a:solidFill>
              <a:schemeClr val="accent1">
                <a:alpha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Rett linje 15"/>
          <p:cNvCxnSpPr/>
          <p:nvPr/>
        </p:nvCxnSpPr>
        <p:spPr>
          <a:xfrm>
            <a:off x="770102" y="1603376"/>
            <a:ext cx="7788780" cy="1588"/>
          </a:xfrm>
          <a:prstGeom prst="line">
            <a:avLst/>
          </a:prstGeom>
          <a:ln w="127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Lst>
  <p:txStyles>
    <p:titleStyle>
      <a:lvl1pPr algn="l" defTabSz="457200" rtl="0" eaLnBrk="1" latinLnBrk="0" hangingPunct="1">
        <a:spcBef>
          <a:spcPct val="0"/>
        </a:spcBef>
        <a:buNone/>
        <a:defRPr sz="2600" b="1" i="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Open Sans Light"/>
          <a:ea typeface="+mn-ea"/>
          <a:cs typeface="Open Sans Light"/>
        </a:defRPr>
      </a:lvl1pPr>
      <a:lvl2pPr marL="742950" indent="-285750" algn="l" defTabSz="457200" rtl="0" eaLnBrk="1" latinLnBrk="0" hangingPunct="1">
        <a:spcBef>
          <a:spcPct val="20000"/>
        </a:spcBef>
        <a:buFont typeface="Arial"/>
        <a:buChar char="–"/>
        <a:defRPr sz="1800" kern="1200">
          <a:solidFill>
            <a:schemeClr val="tx1"/>
          </a:solidFill>
          <a:latin typeface="Open Sans Light"/>
          <a:ea typeface="+mn-ea"/>
          <a:cs typeface="Open Sans Light"/>
        </a:defRPr>
      </a:lvl2pPr>
      <a:lvl3pPr marL="11430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3pPr>
      <a:lvl4pPr marL="16002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4pPr>
      <a:lvl5pPr marL="20574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25.png"/><Relationship Id="rId5"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jpeg"/><Relationship Id="rId6" Type="http://schemas.openxmlformats.org/officeDocument/2006/relationships/image" Target="../media/image40.jpeg"/><Relationship Id="rId7" Type="http://schemas.openxmlformats.org/officeDocument/2006/relationships/image" Target="../media/image41.jpeg"/><Relationship Id="rId8" Type="http://schemas.openxmlformats.org/officeDocument/2006/relationships/image" Target="../media/image42.jpe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1.bin"/><Relationship Id="rId5" Type="http://schemas.openxmlformats.org/officeDocument/2006/relationships/image" Target="../media/image48.emf"/><Relationship Id="rId6" Type="http://schemas.openxmlformats.org/officeDocument/2006/relationships/oleObject" Target="../embeddings/Microsoft_Excel_97_-_2004_Worksheet1.xls"/><Relationship Id="rId7" Type="http://schemas.openxmlformats.org/officeDocument/2006/relationships/image" Target="../media/image49.emf"/><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rmAutofit/>
          </a:bodyPr>
          <a:lstStyle/>
          <a:p>
            <a:r>
              <a:rPr lang="nb-NO" sz="4000" dirty="0" err="1" smtClean="0">
                <a:latin typeface="Calibri" charset="0"/>
                <a:ea typeface="ＭＳ Ｐゴシック" charset="0"/>
                <a:cs typeface="ＭＳ Ｐゴシック" charset="0"/>
              </a:rPr>
              <a:t>Cognitive</a:t>
            </a:r>
            <a:r>
              <a:rPr lang="nb-NO" sz="4000" dirty="0" smtClean="0">
                <a:latin typeface="Calibri" charset="0"/>
                <a:ea typeface="ＭＳ Ｐゴシック" charset="0"/>
                <a:cs typeface="ＭＳ Ｐゴシック" charset="0"/>
              </a:rPr>
              <a:t> </a:t>
            </a:r>
            <a:r>
              <a:rPr lang="nb-NO" sz="4000" dirty="0" err="1" smtClean="0">
                <a:latin typeface="Calibri" charset="0"/>
                <a:ea typeface="ＭＳ Ｐゴシック" charset="0"/>
                <a:cs typeface="ＭＳ Ｐゴシック" charset="0"/>
              </a:rPr>
              <a:t>Linguistics</a:t>
            </a:r>
            <a:r>
              <a:rPr lang="nb-NO" sz="4000" dirty="0" smtClean="0">
                <a:latin typeface="Calibri" charset="0"/>
                <a:ea typeface="ＭＳ Ｐゴシック" charset="0"/>
                <a:cs typeface="ＭＳ Ｐゴシック" charset="0"/>
              </a:rPr>
              <a:t> in </a:t>
            </a:r>
            <a:r>
              <a:rPr lang="nb-NO" sz="4000" dirty="0" err="1" smtClean="0">
                <a:latin typeface="Calibri" charset="0"/>
                <a:ea typeface="ＭＳ Ｐゴシック" charset="0"/>
                <a:cs typeface="ＭＳ Ｐゴシック" charset="0"/>
              </a:rPr>
              <a:t>the</a:t>
            </a:r>
            <a:r>
              <a:rPr lang="nb-NO" sz="4000" dirty="0" smtClean="0">
                <a:latin typeface="Calibri" charset="0"/>
                <a:ea typeface="ＭＳ Ｐゴシック" charset="0"/>
                <a:cs typeface="ＭＳ Ｐゴシック" charset="0"/>
              </a:rPr>
              <a:t> </a:t>
            </a:r>
            <a:r>
              <a:rPr lang="nb-NO" sz="4000" dirty="0" err="1" smtClean="0">
                <a:latin typeface="Calibri" charset="0"/>
                <a:ea typeface="ＭＳ Ｐゴシック" charset="0"/>
                <a:cs typeface="ＭＳ Ｐゴシック" charset="0"/>
              </a:rPr>
              <a:t>Year</a:t>
            </a:r>
            <a:r>
              <a:rPr lang="nb-NO" sz="4000" dirty="0" smtClean="0">
                <a:latin typeface="Calibri" charset="0"/>
                <a:ea typeface="ＭＳ Ｐゴシック" charset="0"/>
                <a:cs typeface="ＭＳ Ｐゴシック" charset="0"/>
              </a:rPr>
              <a:t> 2015</a:t>
            </a:r>
            <a:endParaRPr lang="en-US" sz="4000" dirty="0"/>
          </a:p>
        </p:txBody>
      </p:sp>
      <p:sp>
        <p:nvSpPr>
          <p:cNvPr id="3" name="Undertittel 2"/>
          <p:cNvSpPr>
            <a:spLocks noGrp="1"/>
          </p:cNvSpPr>
          <p:nvPr>
            <p:ph type="subTitle" idx="1"/>
          </p:nvPr>
        </p:nvSpPr>
        <p:spPr/>
        <p:txBody>
          <a:bodyPr>
            <a:normAutofit/>
          </a:bodyPr>
          <a:lstStyle/>
          <a:p>
            <a:pPr>
              <a:defRPr/>
            </a:pPr>
            <a:r>
              <a:rPr lang="nb-NO" sz="2800" dirty="0"/>
              <a:t>Laura A. Janda</a:t>
            </a:r>
          </a:p>
          <a:p>
            <a:pPr>
              <a:defRPr/>
            </a:pPr>
            <a:r>
              <a:rPr lang="nb-NO" sz="2800" dirty="0" err="1" smtClean="0"/>
              <a:t>laura.janda</a:t>
            </a:r>
            <a:r>
              <a:rPr lang="nb-NO" sz="2800" dirty="0" err="1"/>
              <a:t>@</a:t>
            </a:r>
            <a:r>
              <a:rPr lang="nb-NO" sz="2800" dirty="0" err="1" smtClean="0"/>
              <a:t>uit.no</a:t>
            </a:r>
            <a:endParaRPr lang="nb-NO" sz="28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Our </a:t>
            </a:r>
            <a:r>
              <a:rPr lang="nb-NO" dirty="0" err="1" smtClean="0"/>
              <a:t>embodied</a:t>
            </a:r>
            <a:r>
              <a:rPr lang="nb-NO" dirty="0" smtClean="0"/>
              <a:t> </a:t>
            </a:r>
            <a:r>
              <a:rPr lang="nb-NO" dirty="0" err="1" smtClean="0"/>
              <a:t>experience</a:t>
            </a:r>
            <a:endParaRPr lang="nb-NO" dirty="0"/>
          </a:p>
        </p:txBody>
      </p:sp>
      <p:pic>
        <p:nvPicPr>
          <p:cNvPr id="6" name="Picture 5"/>
          <p:cNvPicPr>
            <a:picLocks noChangeAspect="1"/>
          </p:cNvPicPr>
          <p:nvPr/>
        </p:nvPicPr>
        <p:blipFill>
          <a:blip r:embed="rId2"/>
          <a:stretch>
            <a:fillRect/>
          </a:stretch>
        </p:blipFill>
        <p:spPr>
          <a:xfrm>
            <a:off x="6819900" y="2493963"/>
            <a:ext cx="2324100" cy="3492500"/>
          </a:xfrm>
          <a:prstGeom prst="rect">
            <a:avLst/>
          </a:prstGeom>
        </p:spPr>
      </p:pic>
      <p:pic>
        <p:nvPicPr>
          <p:cNvPr id="7" name="Picture 6"/>
          <p:cNvPicPr>
            <a:picLocks noChangeAspect="1"/>
          </p:cNvPicPr>
          <p:nvPr/>
        </p:nvPicPr>
        <p:blipFill>
          <a:blip r:embed="rId3"/>
          <a:stretch>
            <a:fillRect/>
          </a:stretch>
        </p:blipFill>
        <p:spPr>
          <a:xfrm>
            <a:off x="5867400" y="4763"/>
            <a:ext cx="3276600" cy="2489200"/>
          </a:xfrm>
          <a:prstGeom prst="rect">
            <a:avLst/>
          </a:prstGeom>
        </p:spPr>
      </p:pic>
      <p:pic>
        <p:nvPicPr>
          <p:cNvPr id="5" name="Content Placeholder 4"/>
          <p:cNvPicPr>
            <a:picLocks noGrp="1" noChangeAspect="1"/>
          </p:cNvPicPr>
          <p:nvPr>
            <p:ph idx="1"/>
          </p:nvPr>
        </p:nvPicPr>
        <p:blipFill>
          <a:blip r:embed="rId4"/>
          <a:srcRect l="-26429" r="-26429"/>
          <a:stretch>
            <a:fillRect/>
          </a:stretch>
        </p:blipFill>
        <p:spPr>
          <a:xfrm>
            <a:off x="3207280" y="1751013"/>
            <a:ext cx="4378325" cy="4375150"/>
          </a:xfrm>
        </p:spPr>
      </p:pic>
      <p:sp>
        <p:nvSpPr>
          <p:cNvPr id="8" name="TextBox 7"/>
          <p:cNvSpPr txBox="1"/>
          <p:nvPr/>
        </p:nvSpPr>
        <p:spPr>
          <a:xfrm>
            <a:off x="914400" y="2150532"/>
            <a:ext cx="2760133" cy="1815882"/>
          </a:xfrm>
          <a:prstGeom prst="rect">
            <a:avLst/>
          </a:prstGeom>
          <a:noFill/>
        </p:spPr>
        <p:txBody>
          <a:bodyPr wrap="square" rtlCol="0">
            <a:spAutoFit/>
          </a:bodyPr>
          <a:lstStyle/>
          <a:p>
            <a:r>
              <a:rPr lang="nb-NO" sz="2800" dirty="0" smtClean="0"/>
              <a:t>...is </a:t>
            </a:r>
            <a:r>
              <a:rPr lang="nb-NO" sz="2800" dirty="0" err="1" smtClean="0"/>
              <a:t>reflected</a:t>
            </a:r>
            <a:r>
              <a:rPr lang="nb-NO" sz="2800" dirty="0" smtClean="0"/>
              <a:t> in </a:t>
            </a:r>
            <a:r>
              <a:rPr lang="nb-NO" sz="2800" dirty="0" err="1" smtClean="0"/>
              <a:t>the</a:t>
            </a:r>
            <a:r>
              <a:rPr lang="nb-NO" sz="2800" dirty="0" smtClean="0"/>
              <a:t> </a:t>
            </a:r>
            <a:r>
              <a:rPr lang="nb-NO" sz="2800" dirty="0" err="1" smtClean="0"/>
              <a:t>dynamic</a:t>
            </a:r>
            <a:r>
              <a:rPr lang="nb-NO" sz="2800" dirty="0" smtClean="0"/>
              <a:t> </a:t>
            </a:r>
            <a:r>
              <a:rPr lang="nb-NO" sz="2800" dirty="0" err="1" smtClean="0"/>
              <a:t>connections</a:t>
            </a:r>
            <a:r>
              <a:rPr lang="nb-NO" sz="2800" dirty="0" smtClean="0"/>
              <a:t> in </a:t>
            </a:r>
            <a:r>
              <a:rPr lang="nb-NO" sz="2800" dirty="0" err="1" smtClean="0"/>
              <a:t>our</a:t>
            </a:r>
            <a:r>
              <a:rPr lang="nb-NO" sz="2800" dirty="0" smtClean="0"/>
              <a:t> </a:t>
            </a:r>
            <a:r>
              <a:rPr lang="nb-NO" sz="2800" dirty="0" err="1" smtClean="0"/>
              <a:t>brains</a:t>
            </a:r>
            <a:endParaRPr lang="nb-NO" sz="2800" dirty="0"/>
          </a:p>
        </p:txBody>
      </p:sp>
    </p:spTree>
    <p:extLst>
      <p:ext uri="{BB962C8B-B14F-4D97-AF65-F5344CB8AC3E}">
        <p14:creationId xmlns:p14="http://schemas.microsoft.com/office/powerpoint/2010/main" val="570959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One </a:t>
            </a:r>
            <a:r>
              <a:rPr lang="nb-NO" dirty="0" err="1" smtClean="0"/>
              <a:t>example</a:t>
            </a:r>
            <a:r>
              <a:rPr lang="nb-NO" dirty="0" smtClean="0"/>
              <a:t> </a:t>
            </a:r>
            <a:r>
              <a:rPr lang="nb-NO" dirty="0" err="1" smtClean="0"/>
              <a:t>of</a:t>
            </a:r>
            <a:r>
              <a:rPr lang="nb-NO" dirty="0" smtClean="0"/>
              <a:t> </a:t>
            </a:r>
            <a:r>
              <a:rPr lang="nb-NO" dirty="0" err="1" smtClean="0"/>
              <a:t>the</a:t>
            </a:r>
            <a:r>
              <a:rPr lang="nb-NO" dirty="0" smtClean="0"/>
              <a:t> </a:t>
            </a:r>
            <a:r>
              <a:rPr lang="nb-NO" dirty="0" err="1" smtClean="0"/>
              <a:t>relationship</a:t>
            </a:r>
            <a:r>
              <a:rPr lang="nb-NO" dirty="0" smtClean="0"/>
              <a:t> </a:t>
            </a:r>
            <a:r>
              <a:rPr lang="nb-NO" dirty="0" err="1" smtClean="0"/>
              <a:t>between</a:t>
            </a:r>
            <a:r>
              <a:rPr lang="nb-NO" dirty="0" smtClean="0"/>
              <a:t> </a:t>
            </a:r>
            <a:r>
              <a:rPr lang="nb-NO" dirty="0" err="1" smtClean="0"/>
              <a:t>experience</a:t>
            </a:r>
            <a:r>
              <a:rPr lang="nb-NO" dirty="0" smtClean="0"/>
              <a:t> and </a:t>
            </a:r>
            <a:r>
              <a:rPr lang="nb-NO" dirty="0" err="1" smtClean="0"/>
              <a:t>the</a:t>
            </a:r>
            <a:r>
              <a:rPr lang="nb-NO" dirty="0" smtClean="0"/>
              <a:t> </a:t>
            </a:r>
            <a:r>
              <a:rPr lang="nb-NO" dirty="0" err="1" smtClean="0"/>
              <a:t>brain</a:t>
            </a:r>
            <a:endParaRPr lang="nb-NO" dirty="0"/>
          </a:p>
        </p:txBody>
      </p:sp>
      <p:pic>
        <p:nvPicPr>
          <p:cNvPr id="4" name="Content Placeholder 3"/>
          <p:cNvPicPr>
            <a:picLocks noGrp="1" noChangeAspect="1"/>
          </p:cNvPicPr>
          <p:nvPr>
            <p:ph idx="1"/>
          </p:nvPr>
        </p:nvPicPr>
        <p:blipFill>
          <a:blip r:embed="rId2"/>
          <a:srcRect l="-2299" r="-2299"/>
          <a:stretch>
            <a:fillRect/>
          </a:stretch>
        </p:blipFill>
        <p:spPr>
          <a:xfrm>
            <a:off x="4510228" y="1751013"/>
            <a:ext cx="4040188" cy="4375150"/>
          </a:xfrm>
        </p:spPr>
      </p:pic>
      <p:sp>
        <p:nvSpPr>
          <p:cNvPr id="5" name="TextBox 4"/>
          <p:cNvSpPr txBox="1"/>
          <p:nvPr/>
        </p:nvSpPr>
        <p:spPr>
          <a:xfrm>
            <a:off x="982133" y="2167467"/>
            <a:ext cx="3302000" cy="3416320"/>
          </a:xfrm>
          <a:prstGeom prst="rect">
            <a:avLst/>
          </a:prstGeom>
          <a:noFill/>
        </p:spPr>
        <p:txBody>
          <a:bodyPr wrap="square" rtlCol="0">
            <a:spAutoFit/>
          </a:bodyPr>
          <a:lstStyle/>
          <a:p>
            <a:r>
              <a:rPr lang="nb-NO" sz="3600" dirty="0" smtClean="0"/>
              <a:t>The </a:t>
            </a:r>
            <a:r>
              <a:rPr lang="nb-NO" sz="3600" dirty="0" err="1" smtClean="0"/>
              <a:t>primary</a:t>
            </a:r>
            <a:r>
              <a:rPr lang="nb-NO" sz="3600" dirty="0" smtClean="0"/>
              <a:t> motor </a:t>
            </a:r>
            <a:r>
              <a:rPr lang="nb-NO" sz="3600" dirty="0" err="1" smtClean="0"/>
              <a:t>cortex</a:t>
            </a:r>
            <a:r>
              <a:rPr lang="nb-NO" sz="3600" dirty="0" smtClean="0"/>
              <a:t> </a:t>
            </a:r>
            <a:r>
              <a:rPr lang="nb-NO" sz="3600" dirty="0" err="1" smtClean="0"/>
              <a:t>of</a:t>
            </a:r>
            <a:r>
              <a:rPr lang="nb-NO" sz="3600" dirty="0" smtClean="0"/>
              <a:t> </a:t>
            </a:r>
            <a:r>
              <a:rPr lang="nb-NO" sz="3600" dirty="0" err="1" smtClean="0"/>
              <a:t>the</a:t>
            </a:r>
            <a:r>
              <a:rPr lang="nb-NO" sz="3600" dirty="0" smtClean="0"/>
              <a:t> </a:t>
            </a:r>
            <a:r>
              <a:rPr lang="nb-NO" sz="3600" dirty="0" err="1" smtClean="0"/>
              <a:t>brain</a:t>
            </a:r>
            <a:r>
              <a:rPr lang="nb-NO" sz="3600" dirty="0" smtClean="0"/>
              <a:t> </a:t>
            </a:r>
            <a:r>
              <a:rPr lang="nb-NO" sz="3600" dirty="0" err="1" smtClean="0"/>
              <a:t>contains</a:t>
            </a:r>
            <a:r>
              <a:rPr lang="nb-NO" sz="3600" dirty="0" smtClean="0"/>
              <a:t> a “</a:t>
            </a:r>
            <a:r>
              <a:rPr lang="nb-NO" sz="3600" dirty="0" err="1" smtClean="0"/>
              <a:t>map</a:t>
            </a:r>
            <a:r>
              <a:rPr lang="nb-NO" sz="3600" dirty="0" smtClean="0"/>
              <a:t>” </a:t>
            </a:r>
            <a:r>
              <a:rPr lang="nb-NO" sz="3600" dirty="0" err="1" smtClean="0"/>
              <a:t>of</a:t>
            </a:r>
            <a:r>
              <a:rPr lang="nb-NO" sz="3600" dirty="0" smtClean="0"/>
              <a:t> </a:t>
            </a:r>
            <a:r>
              <a:rPr lang="nb-NO" sz="3600" dirty="0" err="1" smtClean="0"/>
              <a:t>the</a:t>
            </a:r>
            <a:r>
              <a:rPr lang="nb-NO" sz="3600" dirty="0" smtClean="0"/>
              <a:t> body</a:t>
            </a:r>
            <a:endParaRPr lang="nb-NO" sz="3600" dirty="0"/>
          </a:p>
        </p:txBody>
      </p:sp>
    </p:spTree>
    <p:extLst>
      <p:ext uri="{BB962C8B-B14F-4D97-AF65-F5344CB8AC3E}">
        <p14:creationId xmlns:p14="http://schemas.microsoft.com/office/powerpoint/2010/main" val="30580568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Mirror neurons</a:t>
            </a:r>
            <a:endParaRPr lang="nb-NO" dirty="0"/>
          </a:p>
        </p:txBody>
      </p:sp>
      <p:sp>
        <p:nvSpPr>
          <p:cNvPr id="3" name="Content Placeholder 2"/>
          <p:cNvSpPr>
            <a:spLocks noGrp="1"/>
          </p:cNvSpPr>
          <p:nvPr>
            <p:ph idx="1"/>
          </p:nvPr>
        </p:nvSpPr>
        <p:spPr>
          <a:xfrm>
            <a:off x="329282" y="1751183"/>
            <a:ext cx="8221134" cy="2566817"/>
          </a:xfrm>
        </p:spPr>
        <p:txBody>
          <a:bodyPr>
            <a:normAutofit/>
          </a:bodyPr>
          <a:lstStyle/>
          <a:p>
            <a:r>
              <a:rPr lang="nb-NO" sz="2400" dirty="0" err="1" smtClean="0"/>
              <a:t>Observation</a:t>
            </a:r>
            <a:r>
              <a:rPr lang="nb-NO" sz="2400" dirty="0" smtClean="0"/>
              <a:t> </a:t>
            </a:r>
            <a:r>
              <a:rPr lang="nb-NO" sz="2400" dirty="0" err="1" smtClean="0"/>
              <a:t>of</a:t>
            </a:r>
            <a:r>
              <a:rPr lang="nb-NO" sz="2400" dirty="0" smtClean="0"/>
              <a:t> an action </a:t>
            </a:r>
            <a:r>
              <a:rPr lang="nb-NO" sz="2400" dirty="0" err="1" smtClean="0"/>
              <a:t>automatically</a:t>
            </a:r>
            <a:r>
              <a:rPr lang="nb-NO" sz="2400" dirty="0" smtClean="0"/>
              <a:t> triggers </a:t>
            </a:r>
            <a:r>
              <a:rPr lang="nb-NO" sz="2400" dirty="0" err="1" smtClean="0"/>
              <a:t>simulation</a:t>
            </a:r>
            <a:r>
              <a:rPr lang="nb-NO" sz="2400" dirty="0" smtClean="0"/>
              <a:t> </a:t>
            </a:r>
            <a:r>
              <a:rPr lang="nb-NO" sz="2400" dirty="0" err="1" smtClean="0"/>
              <a:t>of</a:t>
            </a:r>
            <a:r>
              <a:rPr lang="nb-NO" sz="2400" dirty="0" smtClean="0"/>
              <a:t> </a:t>
            </a:r>
            <a:r>
              <a:rPr lang="nb-NO" sz="2400" dirty="0" err="1" smtClean="0"/>
              <a:t>that</a:t>
            </a:r>
            <a:r>
              <a:rPr lang="nb-NO" sz="2400" dirty="0" smtClean="0"/>
              <a:t> action in </a:t>
            </a:r>
            <a:r>
              <a:rPr lang="nb-NO" sz="2400" dirty="0" err="1" smtClean="0"/>
              <a:t>the</a:t>
            </a:r>
            <a:r>
              <a:rPr lang="nb-NO" sz="2400" dirty="0" smtClean="0"/>
              <a:t> </a:t>
            </a:r>
            <a:r>
              <a:rPr lang="nb-NO" sz="2400" dirty="0" err="1" smtClean="0"/>
              <a:t>brain</a:t>
            </a:r>
            <a:endParaRPr lang="nb-NO" sz="2400" dirty="0" smtClean="0"/>
          </a:p>
          <a:p>
            <a:r>
              <a:rPr lang="nb-NO" sz="2400" dirty="0" smtClean="0"/>
              <a:t>Neurons in </a:t>
            </a:r>
            <a:r>
              <a:rPr lang="nb-NO" sz="2400" dirty="0" err="1" smtClean="0"/>
              <a:t>the</a:t>
            </a:r>
            <a:r>
              <a:rPr lang="nb-NO" sz="2400" dirty="0" smtClean="0"/>
              <a:t> </a:t>
            </a:r>
            <a:r>
              <a:rPr lang="nb-NO" sz="2400" dirty="0" err="1" smtClean="0"/>
              <a:t>premotor</a:t>
            </a:r>
            <a:r>
              <a:rPr lang="nb-NO" sz="2400" dirty="0" smtClean="0"/>
              <a:t> </a:t>
            </a:r>
            <a:r>
              <a:rPr lang="nb-NO" sz="2400" dirty="0" err="1" smtClean="0"/>
              <a:t>cortex</a:t>
            </a:r>
            <a:r>
              <a:rPr lang="nb-NO" sz="2400" dirty="0" smtClean="0"/>
              <a:t> fire during </a:t>
            </a:r>
            <a:r>
              <a:rPr lang="nb-NO" sz="2400" dirty="0" err="1" smtClean="0"/>
              <a:t>both</a:t>
            </a:r>
            <a:r>
              <a:rPr lang="nb-NO" sz="2400" dirty="0" smtClean="0"/>
              <a:t> goal-</a:t>
            </a:r>
            <a:r>
              <a:rPr lang="nb-NO" sz="2400" dirty="0" err="1" smtClean="0"/>
              <a:t>directd</a:t>
            </a:r>
            <a:r>
              <a:rPr lang="nb-NO" sz="2400" dirty="0" smtClean="0"/>
              <a:t> </a:t>
            </a:r>
            <a:r>
              <a:rPr lang="nb-NO" sz="2400" dirty="0" err="1" smtClean="0"/>
              <a:t>actions</a:t>
            </a:r>
            <a:r>
              <a:rPr lang="nb-NO" sz="2400" dirty="0" smtClean="0"/>
              <a:t> and </a:t>
            </a:r>
            <a:r>
              <a:rPr lang="nb-NO" sz="2400" dirty="0" err="1" smtClean="0"/>
              <a:t>the</a:t>
            </a:r>
            <a:r>
              <a:rPr lang="nb-NO" sz="2400" dirty="0" smtClean="0"/>
              <a:t> </a:t>
            </a:r>
            <a:r>
              <a:rPr lang="nb-NO" sz="2400" dirty="0" err="1" smtClean="0"/>
              <a:t>observation</a:t>
            </a:r>
            <a:r>
              <a:rPr lang="nb-NO" sz="2400" dirty="0" smtClean="0"/>
              <a:t> </a:t>
            </a:r>
            <a:r>
              <a:rPr lang="nb-NO" sz="2400" dirty="0" err="1" smtClean="0"/>
              <a:t>of</a:t>
            </a:r>
            <a:r>
              <a:rPr lang="nb-NO" sz="2400" dirty="0" smtClean="0"/>
              <a:t> </a:t>
            </a:r>
            <a:r>
              <a:rPr lang="nb-NO" sz="2400" dirty="0" err="1" smtClean="0"/>
              <a:t>such</a:t>
            </a:r>
            <a:r>
              <a:rPr lang="nb-NO" sz="2400" dirty="0" smtClean="0"/>
              <a:t> </a:t>
            </a:r>
            <a:r>
              <a:rPr lang="nb-NO" sz="2400" dirty="0" err="1" smtClean="0"/>
              <a:t>actions</a:t>
            </a:r>
            <a:endParaRPr lang="nb-NO" sz="2400" dirty="0" smtClean="0"/>
          </a:p>
          <a:p>
            <a:r>
              <a:rPr lang="nb-NO" sz="2400" dirty="0" smtClean="0"/>
              <a:t>Mirror neurons </a:t>
            </a:r>
            <a:r>
              <a:rPr lang="nb-NO" sz="2400" dirty="0" err="1" smtClean="0"/>
              <a:t>provide</a:t>
            </a:r>
            <a:r>
              <a:rPr lang="nb-NO" sz="2400" dirty="0" smtClean="0"/>
              <a:t> a neural basis for </a:t>
            </a:r>
            <a:r>
              <a:rPr lang="nb-NO" sz="2400" dirty="0" err="1" smtClean="0"/>
              <a:t>imitation</a:t>
            </a:r>
            <a:r>
              <a:rPr lang="nb-NO" sz="2400" dirty="0" smtClean="0"/>
              <a:t> and </a:t>
            </a:r>
            <a:r>
              <a:rPr lang="nb-NO" sz="2400" dirty="0" err="1" smtClean="0"/>
              <a:t>empathy</a:t>
            </a:r>
            <a:r>
              <a:rPr lang="nb-NO" sz="2400" dirty="0" smtClean="0"/>
              <a:t> (</a:t>
            </a:r>
            <a:r>
              <a:rPr lang="nb-NO" sz="2400" dirty="0" err="1" smtClean="0"/>
              <a:t>inner</a:t>
            </a:r>
            <a:r>
              <a:rPr lang="nb-NO" sz="2400" dirty="0" smtClean="0"/>
              <a:t> </a:t>
            </a:r>
            <a:r>
              <a:rPr lang="nb-NO" sz="2400" dirty="0" err="1" smtClean="0"/>
              <a:t>imitation</a:t>
            </a:r>
            <a:r>
              <a:rPr lang="nb-NO" sz="2400" dirty="0" smtClean="0"/>
              <a:t>)</a:t>
            </a:r>
            <a:endParaRPr lang="nb-NO" sz="2400" dirty="0"/>
          </a:p>
        </p:txBody>
      </p:sp>
      <p:pic>
        <p:nvPicPr>
          <p:cNvPr id="4" name="Picture 3"/>
          <p:cNvPicPr>
            <a:picLocks noChangeAspect="1"/>
          </p:cNvPicPr>
          <p:nvPr/>
        </p:nvPicPr>
        <p:blipFill>
          <a:blip r:embed="rId2"/>
          <a:stretch>
            <a:fillRect/>
          </a:stretch>
        </p:blipFill>
        <p:spPr>
          <a:xfrm>
            <a:off x="4411133" y="3920067"/>
            <a:ext cx="3492500" cy="2324100"/>
          </a:xfrm>
          <a:prstGeom prst="rect">
            <a:avLst/>
          </a:prstGeom>
        </p:spPr>
      </p:pic>
    </p:spTree>
    <p:extLst>
      <p:ext uri="{BB962C8B-B14F-4D97-AF65-F5344CB8AC3E}">
        <p14:creationId xmlns:p14="http://schemas.microsoft.com/office/powerpoint/2010/main" val="29712821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Construal</a:t>
            </a:r>
            <a:r>
              <a:rPr lang="nb-NO" dirty="0" smtClean="0"/>
              <a:t> in a </a:t>
            </a:r>
            <a:r>
              <a:rPr lang="nb-NO" dirty="0" err="1" smtClean="0"/>
              <a:t>lexical</a:t>
            </a:r>
            <a:r>
              <a:rPr lang="nb-NO" dirty="0" smtClean="0"/>
              <a:t> item</a:t>
            </a:r>
            <a:endParaRPr lang="nb-NO" dirty="0"/>
          </a:p>
        </p:txBody>
      </p:sp>
      <p:pic>
        <p:nvPicPr>
          <p:cNvPr id="5" name="Content Placeholder 4"/>
          <p:cNvPicPr>
            <a:picLocks noGrp="1" noChangeAspect="1"/>
          </p:cNvPicPr>
          <p:nvPr>
            <p:ph sz="half" idx="1"/>
          </p:nvPr>
        </p:nvPicPr>
        <p:blipFill>
          <a:blip r:embed="rId2"/>
          <a:srcRect t="-11735" b="-11735"/>
          <a:stretch>
            <a:fillRect/>
          </a:stretch>
        </p:blipFill>
        <p:spPr/>
      </p:pic>
      <p:sp>
        <p:nvSpPr>
          <p:cNvPr id="4" name="Content Placeholder 3"/>
          <p:cNvSpPr>
            <a:spLocks noGrp="1"/>
          </p:cNvSpPr>
          <p:nvPr>
            <p:ph sz="half" idx="2"/>
          </p:nvPr>
        </p:nvSpPr>
        <p:spPr/>
        <p:txBody>
          <a:bodyPr>
            <a:normAutofit/>
          </a:bodyPr>
          <a:lstStyle/>
          <a:p>
            <a:r>
              <a:rPr lang="nb-NO" sz="2400" dirty="0" smtClean="0"/>
              <a:t>Russian: </a:t>
            </a:r>
            <a:r>
              <a:rPr lang="ru-RU" sz="2400" i="1" dirty="0" err="1" smtClean="0"/>
              <a:t>осминог</a:t>
            </a:r>
            <a:endParaRPr lang="nb-NO" sz="2400" dirty="0" smtClean="0"/>
          </a:p>
          <a:p>
            <a:pPr marL="0" indent="0">
              <a:buNone/>
            </a:pPr>
            <a:r>
              <a:rPr lang="nb-NO" sz="2400" i="1" dirty="0"/>
              <a:t>	</a:t>
            </a:r>
            <a:r>
              <a:rPr lang="nb-NO" sz="2400" dirty="0" smtClean="0"/>
              <a:t>[</a:t>
            </a:r>
            <a:r>
              <a:rPr lang="nb-NO" sz="2400" dirty="0" err="1" smtClean="0"/>
              <a:t>eight-legs</a:t>
            </a:r>
            <a:r>
              <a:rPr lang="nb-NO" sz="2400" dirty="0" smtClean="0"/>
              <a:t>]</a:t>
            </a:r>
          </a:p>
          <a:p>
            <a:pPr marL="0" indent="0">
              <a:buNone/>
            </a:pPr>
            <a:endParaRPr lang="ru-RU" sz="2400" i="1" dirty="0" smtClean="0"/>
          </a:p>
          <a:p>
            <a:r>
              <a:rPr lang="nb-NO" sz="2400" dirty="0" smtClean="0"/>
              <a:t>Norwegian: </a:t>
            </a:r>
            <a:r>
              <a:rPr lang="nb-NO" sz="2400" i="1" dirty="0" err="1" smtClean="0"/>
              <a:t>bleksprut</a:t>
            </a:r>
            <a:endParaRPr lang="nb-NO" sz="2400" i="1" dirty="0" smtClean="0"/>
          </a:p>
          <a:p>
            <a:pPr marL="0" indent="0">
              <a:buNone/>
            </a:pPr>
            <a:r>
              <a:rPr lang="nb-NO" sz="2400" i="1" dirty="0"/>
              <a:t>	</a:t>
            </a:r>
            <a:r>
              <a:rPr lang="nb-NO" sz="2400" dirty="0" smtClean="0"/>
              <a:t>[</a:t>
            </a:r>
            <a:r>
              <a:rPr lang="nb-NO" sz="2400" dirty="0" err="1" smtClean="0"/>
              <a:t>ink-squirter</a:t>
            </a:r>
            <a:r>
              <a:rPr lang="nb-NO" sz="2400" dirty="0" smtClean="0"/>
              <a:t>]</a:t>
            </a:r>
          </a:p>
          <a:p>
            <a:pPr marL="0" indent="0">
              <a:buNone/>
            </a:pPr>
            <a:endParaRPr lang="nb-NO" sz="2400" i="1" dirty="0" smtClean="0"/>
          </a:p>
          <a:p>
            <a:r>
              <a:rPr lang="nb-NO" sz="2400" dirty="0" err="1" smtClean="0"/>
              <a:t>Czech</a:t>
            </a:r>
            <a:r>
              <a:rPr lang="nb-NO" sz="2400" dirty="0" smtClean="0"/>
              <a:t>: </a:t>
            </a:r>
            <a:r>
              <a:rPr lang="nb-NO" sz="2400" i="1" dirty="0" err="1" smtClean="0"/>
              <a:t>chobotnice</a:t>
            </a:r>
            <a:endParaRPr lang="nb-NO" sz="2400" i="1" dirty="0" smtClean="0"/>
          </a:p>
          <a:p>
            <a:pPr marL="0" indent="0">
              <a:buNone/>
            </a:pPr>
            <a:r>
              <a:rPr lang="nb-NO" sz="2400" dirty="0"/>
              <a:t>	</a:t>
            </a:r>
            <a:r>
              <a:rPr lang="nb-NO" sz="2400" dirty="0" smtClean="0"/>
              <a:t>[</a:t>
            </a:r>
            <a:r>
              <a:rPr lang="nb-NO" sz="2400" dirty="0" err="1" smtClean="0"/>
              <a:t>elephant</a:t>
            </a:r>
            <a:r>
              <a:rPr lang="nb-NO" sz="2400" dirty="0" smtClean="0"/>
              <a:t>-trunk-</a:t>
            </a:r>
            <a:r>
              <a:rPr lang="nb-NO" sz="2400" dirty="0" err="1" smtClean="0"/>
              <a:t>object</a:t>
            </a:r>
            <a:r>
              <a:rPr lang="nb-NO" sz="2400" dirty="0" smtClean="0"/>
              <a:t>]</a:t>
            </a:r>
            <a:endParaRPr lang="nb-NO" sz="2400" dirty="0"/>
          </a:p>
        </p:txBody>
      </p:sp>
    </p:spTree>
    <p:extLst>
      <p:ext uri="{BB962C8B-B14F-4D97-AF65-F5344CB8AC3E}">
        <p14:creationId xmlns:p14="http://schemas.microsoft.com/office/powerpoint/2010/main" val="30943946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Construal</a:t>
            </a:r>
            <a:r>
              <a:rPr lang="nb-NO" dirty="0" smtClean="0"/>
              <a:t> in </a:t>
            </a:r>
            <a:r>
              <a:rPr lang="nb-NO" dirty="0" err="1" smtClean="0"/>
              <a:t>grammar</a:t>
            </a:r>
            <a:endParaRPr lang="nb-NO" dirty="0"/>
          </a:p>
        </p:txBody>
      </p:sp>
      <p:pic>
        <p:nvPicPr>
          <p:cNvPr id="5" name="Content Placeholder 4"/>
          <p:cNvPicPr>
            <a:picLocks noGrp="1" noChangeAspect="1"/>
          </p:cNvPicPr>
          <p:nvPr>
            <p:ph sz="half" idx="1"/>
          </p:nvPr>
        </p:nvPicPr>
        <p:blipFill>
          <a:blip r:embed="rId2"/>
          <a:srcRect l="-1708" r="-1708"/>
          <a:stretch>
            <a:fillRect/>
          </a:stretch>
        </p:blipFill>
        <p:spPr/>
      </p:pic>
      <p:sp>
        <p:nvSpPr>
          <p:cNvPr id="4" name="Content Placeholder 3"/>
          <p:cNvSpPr>
            <a:spLocks noGrp="1"/>
          </p:cNvSpPr>
          <p:nvPr>
            <p:ph sz="half" idx="2"/>
          </p:nvPr>
        </p:nvSpPr>
        <p:spPr/>
        <p:txBody>
          <a:bodyPr>
            <a:normAutofit/>
          </a:bodyPr>
          <a:lstStyle/>
          <a:p>
            <a:r>
              <a:rPr lang="nb-NO" sz="2400" dirty="0" smtClean="0">
                <a:solidFill>
                  <a:srgbClr val="000000"/>
                </a:solidFill>
              </a:rPr>
              <a:t>Harry stole John’s </a:t>
            </a:r>
            <a:r>
              <a:rPr lang="nb-NO" sz="2400" dirty="0" err="1" smtClean="0">
                <a:solidFill>
                  <a:srgbClr val="000000"/>
                </a:solidFill>
              </a:rPr>
              <a:t>wallet</a:t>
            </a:r>
            <a:r>
              <a:rPr lang="nb-NO" sz="2400" dirty="0" smtClean="0">
                <a:solidFill>
                  <a:srgbClr val="000000"/>
                </a:solidFill>
              </a:rPr>
              <a:t>.</a:t>
            </a:r>
          </a:p>
          <a:p>
            <a:r>
              <a:rPr lang="nb-NO" sz="2400" dirty="0" smtClean="0">
                <a:solidFill>
                  <a:srgbClr val="000000"/>
                </a:solidFill>
              </a:rPr>
              <a:t>John’s </a:t>
            </a:r>
            <a:r>
              <a:rPr lang="nb-NO" sz="2400" dirty="0" err="1" smtClean="0">
                <a:solidFill>
                  <a:srgbClr val="000000"/>
                </a:solidFill>
              </a:rPr>
              <a:t>wallet</a:t>
            </a:r>
            <a:r>
              <a:rPr lang="nb-NO" sz="2400" dirty="0" smtClean="0">
                <a:solidFill>
                  <a:srgbClr val="000000"/>
                </a:solidFill>
              </a:rPr>
              <a:t> </a:t>
            </a:r>
            <a:r>
              <a:rPr lang="nb-NO" sz="2400" dirty="0" err="1" smtClean="0">
                <a:solidFill>
                  <a:srgbClr val="000000"/>
                </a:solidFill>
              </a:rPr>
              <a:t>was</a:t>
            </a:r>
            <a:r>
              <a:rPr lang="nb-NO" sz="2400" dirty="0" smtClean="0">
                <a:solidFill>
                  <a:srgbClr val="000000"/>
                </a:solidFill>
              </a:rPr>
              <a:t> stolen by Harry.</a:t>
            </a:r>
          </a:p>
          <a:p>
            <a:r>
              <a:rPr lang="nb-NO" sz="2400" dirty="0" smtClean="0">
                <a:solidFill>
                  <a:srgbClr val="000000"/>
                </a:solidFill>
              </a:rPr>
              <a:t>John’s </a:t>
            </a:r>
            <a:r>
              <a:rPr lang="nb-NO" sz="2400" dirty="0" err="1" smtClean="0">
                <a:solidFill>
                  <a:srgbClr val="000000"/>
                </a:solidFill>
              </a:rPr>
              <a:t>wallet</a:t>
            </a:r>
            <a:r>
              <a:rPr lang="nb-NO" sz="2400" dirty="0" smtClean="0">
                <a:solidFill>
                  <a:srgbClr val="000000"/>
                </a:solidFill>
              </a:rPr>
              <a:t> </a:t>
            </a:r>
            <a:r>
              <a:rPr lang="nb-NO" sz="2400" dirty="0" err="1" smtClean="0">
                <a:solidFill>
                  <a:srgbClr val="000000"/>
                </a:solidFill>
              </a:rPr>
              <a:t>was</a:t>
            </a:r>
            <a:r>
              <a:rPr lang="nb-NO" sz="2400" dirty="0" smtClean="0">
                <a:solidFill>
                  <a:srgbClr val="000000"/>
                </a:solidFill>
              </a:rPr>
              <a:t> stolen.</a:t>
            </a:r>
          </a:p>
          <a:p>
            <a:r>
              <a:rPr lang="nb-NO" sz="2400" dirty="0" smtClean="0">
                <a:solidFill>
                  <a:srgbClr val="000000"/>
                </a:solidFill>
              </a:rPr>
              <a:t>A </a:t>
            </a:r>
            <a:r>
              <a:rPr lang="nb-NO" sz="2400" dirty="0" err="1" smtClean="0">
                <a:solidFill>
                  <a:srgbClr val="000000"/>
                </a:solidFill>
              </a:rPr>
              <a:t>theft</a:t>
            </a:r>
            <a:r>
              <a:rPr lang="nb-NO" sz="2400" dirty="0" smtClean="0">
                <a:solidFill>
                  <a:srgbClr val="000000"/>
                </a:solidFill>
              </a:rPr>
              <a:t> </a:t>
            </a:r>
            <a:r>
              <a:rPr lang="nb-NO" sz="2400" dirty="0" err="1" smtClean="0">
                <a:solidFill>
                  <a:srgbClr val="000000"/>
                </a:solidFill>
              </a:rPr>
              <a:t>occurred</a:t>
            </a:r>
            <a:r>
              <a:rPr lang="nb-NO" sz="2400" dirty="0" smtClean="0">
                <a:solidFill>
                  <a:srgbClr val="000000"/>
                </a:solidFill>
              </a:rPr>
              <a:t>.</a:t>
            </a:r>
            <a:endParaRPr lang="nb-NO" sz="2400" dirty="0">
              <a:solidFill>
                <a:srgbClr val="000000"/>
              </a:solidFill>
            </a:endParaRPr>
          </a:p>
        </p:txBody>
      </p:sp>
    </p:spTree>
    <p:extLst>
      <p:ext uri="{BB962C8B-B14F-4D97-AF65-F5344CB8AC3E}">
        <p14:creationId xmlns:p14="http://schemas.microsoft.com/office/powerpoint/2010/main" val="18730131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Construal</a:t>
            </a:r>
            <a:r>
              <a:rPr lang="nb-NO" dirty="0" smtClean="0"/>
              <a:t> in Russian </a:t>
            </a:r>
            <a:r>
              <a:rPr lang="nb-NO" dirty="0" err="1" smtClean="0"/>
              <a:t>grammar</a:t>
            </a:r>
            <a:endParaRPr lang="nb-NO" dirty="0"/>
          </a:p>
        </p:txBody>
      </p:sp>
      <p:pic>
        <p:nvPicPr>
          <p:cNvPr id="5" name="Content Placeholder 4"/>
          <p:cNvPicPr>
            <a:picLocks noGrp="1" noChangeAspect="1"/>
          </p:cNvPicPr>
          <p:nvPr>
            <p:ph sz="half" idx="1"/>
          </p:nvPr>
        </p:nvPicPr>
        <p:blipFill>
          <a:blip r:embed="rId2"/>
          <a:srcRect l="6529" r="6529"/>
          <a:stretch>
            <a:fillRect/>
          </a:stretch>
        </p:blipFill>
        <p:spPr/>
      </p:pic>
      <p:sp>
        <p:nvSpPr>
          <p:cNvPr id="4" name="Content Placeholder 3"/>
          <p:cNvSpPr>
            <a:spLocks noGrp="1"/>
          </p:cNvSpPr>
          <p:nvPr>
            <p:ph sz="half" idx="2"/>
          </p:nvPr>
        </p:nvSpPr>
        <p:spPr>
          <a:xfrm>
            <a:off x="4648200" y="1837780"/>
            <a:ext cx="4152900" cy="4288383"/>
          </a:xfrm>
        </p:spPr>
        <p:txBody>
          <a:bodyPr>
            <a:noAutofit/>
          </a:bodyPr>
          <a:lstStyle/>
          <a:p>
            <a:r>
              <a:rPr lang="ru-RU" sz="2400" dirty="0"/>
              <a:t>Разве что один из его дядей был </a:t>
            </a:r>
            <a:r>
              <a:rPr lang="ru-RU" sz="2400" b="1" dirty="0"/>
              <a:t>учителем</a:t>
            </a:r>
            <a:r>
              <a:rPr lang="ru-RU" sz="2400" dirty="0"/>
              <a:t> математики в школе. [Е. Д. Свердлов. Гениальность: гены? культура? </a:t>
            </a:r>
            <a:r>
              <a:rPr lang="ru-RU" sz="2400" dirty="0" err="1"/>
              <a:t>стохастика</a:t>
            </a:r>
            <a:r>
              <a:rPr lang="ru-RU" sz="2400" dirty="0"/>
              <a:t>? // «Вестник РАН», 2009] </a:t>
            </a:r>
            <a:endParaRPr lang="ru-RU" sz="2400" dirty="0" smtClean="0"/>
          </a:p>
          <a:p>
            <a:r>
              <a:rPr lang="ru-RU" sz="2400" dirty="0"/>
              <a:t>― У меня только папа был хороший, он был </a:t>
            </a:r>
            <a:r>
              <a:rPr lang="ru-RU" sz="2400" b="1" dirty="0"/>
              <a:t>учитель</a:t>
            </a:r>
            <a:r>
              <a:rPr lang="ru-RU" sz="2400" dirty="0"/>
              <a:t>, его белые убили. [В. Ф. Панова. Спутники (1945)]</a:t>
            </a:r>
            <a:endParaRPr lang="nb-NO" sz="2400" dirty="0"/>
          </a:p>
        </p:txBody>
      </p:sp>
    </p:spTree>
    <p:extLst>
      <p:ext uri="{BB962C8B-B14F-4D97-AF65-F5344CB8AC3E}">
        <p14:creationId xmlns:p14="http://schemas.microsoft.com/office/powerpoint/2010/main" val="886465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More </a:t>
            </a:r>
            <a:r>
              <a:rPr lang="nb-NO" dirty="0" err="1" smtClean="0"/>
              <a:t>construal</a:t>
            </a:r>
            <a:r>
              <a:rPr lang="nb-NO" dirty="0" smtClean="0"/>
              <a:t> in Russian </a:t>
            </a:r>
            <a:r>
              <a:rPr lang="nb-NO" dirty="0" err="1" smtClean="0"/>
              <a:t>grammar</a:t>
            </a:r>
            <a:endParaRPr lang="nb-NO" dirty="0"/>
          </a:p>
        </p:txBody>
      </p:sp>
      <p:pic>
        <p:nvPicPr>
          <p:cNvPr id="5" name="Content Placeholder 4"/>
          <p:cNvPicPr>
            <a:picLocks noGrp="1" noChangeAspect="1"/>
          </p:cNvPicPr>
          <p:nvPr>
            <p:ph sz="half" idx="1"/>
          </p:nvPr>
        </p:nvPicPr>
        <p:blipFill>
          <a:blip r:embed="rId2"/>
          <a:srcRect l="-14039" r="-14039"/>
          <a:stretch>
            <a:fillRect/>
          </a:stretch>
        </p:blipFill>
        <p:spPr/>
      </p:pic>
      <p:sp>
        <p:nvSpPr>
          <p:cNvPr id="4" name="Content Placeholder 3"/>
          <p:cNvSpPr>
            <a:spLocks noGrp="1"/>
          </p:cNvSpPr>
          <p:nvPr>
            <p:ph sz="half" idx="2"/>
          </p:nvPr>
        </p:nvSpPr>
        <p:spPr>
          <a:xfrm>
            <a:off x="4648200" y="1837780"/>
            <a:ext cx="4241800" cy="4288383"/>
          </a:xfrm>
        </p:spPr>
        <p:txBody>
          <a:bodyPr>
            <a:noAutofit/>
          </a:bodyPr>
          <a:lstStyle/>
          <a:p>
            <a:r>
              <a:rPr lang="en-US" sz="2400" dirty="0" err="1"/>
              <a:t>Я</a:t>
            </a:r>
            <a:r>
              <a:rPr lang="en-US" sz="2400" dirty="0"/>
              <a:t> </a:t>
            </a:r>
            <a:r>
              <a:rPr lang="en-US" sz="2400" dirty="0" err="1"/>
              <a:t>у</a:t>
            </a:r>
            <a:r>
              <a:rPr lang="en-US" sz="2400" dirty="0"/>
              <a:t> </a:t>
            </a:r>
            <a:r>
              <a:rPr lang="en-US" sz="2400" dirty="0" err="1"/>
              <a:t>вас</a:t>
            </a:r>
            <a:r>
              <a:rPr lang="en-US" sz="2400" dirty="0"/>
              <a:t> </a:t>
            </a:r>
            <a:r>
              <a:rPr lang="en-US" sz="2400" dirty="0" err="1"/>
              <a:t>уже</a:t>
            </a:r>
            <a:r>
              <a:rPr lang="en-US" sz="2400" dirty="0"/>
              <a:t> </a:t>
            </a:r>
            <a:r>
              <a:rPr lang="en-US" sz="2400" dirty="0" err="1"/>
              <a:t>однажды</a:t>
            </a:r>
            <a:r>
              <a:rPr lang="en-US" sz="2400" dirty="0"/>
              <a:t> </a:t>
            </a:r>
            <a:r>
              <a:rPr lang="en-US" sz="2400" b="1" dirty="0" err="1" smtClean="0"/>
              <a:t>спрашивала</a:t>
            </a:r>
            <a:r>
              <a:rPr lang="en-US" sz="2400" dirty="0" smtClean="0"/>
              <a:t>, </a:t>
            </a:r>
            <a:r>
              <a:rPr lang="en-US" sz="2400" dirty="0" err="1"/>
              <a:t>влияют</a:t>
            </a:r>
            <a:r>
              <a:rPr lang="en-US" sz="2400" dirty="0"/>
              <a:t> </a:t>
            </a:r>
            <a:r>
              <a:rPr lang="en-US" sz="2400" dirty="0" err="1"/>
              <a:t>ли</a:t>
            </a:r>
            <a:r>
              <a:rPr lang="en-US" sz="2400" dirty="0"/>
              <a:t> </a:t>
            </a:r>
            <a:r>
              <a:rPr lang="en-US" sz="2400" dirty="0" err="1"/>
              <a:t>антибиотики</a:t>
            </a:r>
            <a:r>
              <a:rPr lang="en-US" sz="2400" dirty="0"/>
              <a:t> </a:t>
            </a:r>
            <a:r>
              <a:rPr lang="en-US" sz="2400" dirty="0" err="1"/>
              <a:t>на</a:t>
            </a:r>
            <a:r>
              <a:rPr lang="en-US" sz="2400" dirty="0"/>
              <a:t> </a:t>
            </a:r>
            <a:r>
              <a:rPr lang="en-US" sz="2400" dirty="0" err="1"/>
              <a:t>образование</a:t>
            </a:r>
            <a:r>
              <a:rPr lang="en-US" sz="2400" dirty="0"/>
              <a:t> </a:t>
            </a:r>
            <a:r>
              <a:rPr lang="en-US" sz="2400" dirty="0" err="1"/>
              <a:t>антител</a:t>
            </a:r>
            <a:r>
              <a:rPr lang="en-US" sz="2400" dirty="0"/>
              <a:t> </a:t>
            </a:r>
            <a:r>
              <a:rPr lang="en-US" sz="2400" dirty="0" err="1"/>
              <a:t>к</a:t>
            </a:r>
            <a:r>
              <a:rPr lang="en-US" sz="2400" dirty="0"/>
              <a:t> ВИЧ. </a:t>
            </a:r>
            <a:r>
              <a:rPr lang="en-US" sz="2400" dirty="0" err="1"/>
              <a:t>Вы</a:t>
            </a:r>
            <a:r>
              <a:rPr lang="en-US" sz="2400" dirty="0"/>
              <a:t> </a:t>
            </a:r>
            <a:r>
              <a:rPr lang="en-US" sz="2400" dirty="0" err="1"/>
              <a:t>ответили</a:t>
            </a:r>
            <a:r>
              <a:rPr lang="en-US" sz="2400" dirty="0"/>
              <a:t>, </a:t>
            </a:r>
            <a:r>
              <a:rPr lang="en-US" sz="2400" dirty="0" err="1"/>
              <a:t>что</a:t>
            </a:r>
            <a:r>
              <a:rPr lang="en-US" sz="2400" dirty="0"/>
              <a:t> </a:t>
            </a:r>
            <a:r>
              <a:rPr lang="en-US" sz="2400" dirty="0" err="1"/>
              <a:t>нет</a:t>
            </a:r>
            <a:r>
              <a:rPr lang="en-US" sz="2400" dirty="0"/>
              <a:t>. </a:t>
            </a:r>
            <a:r>
              <a:rPr lang="en-US" sz="2400" dirty="0" err="1"/>
              <a:t>И</a:t>
            </a:r>
            <a:r>
              <a:rPr lang="en-US" sz="2400" dirty="0"/>
              <a:t> </a:t>
            </a:r>
            <a:r>
              <a:rPr lang="en-US" sz="2400" dirty="0" err="1"/>
              <a:t>теперь</a:t>
            </a:r>
            <a:r>
              <a:rPr lang="en-US" sz="2400" dirty="0"/>
              <a:t> </a:t>
            </a:r>
            <a:r>
              <a:rPr lang="en-US" sz="2400" dirty="0" err="1"/>
              <a:t>у</a:t>
            </a:r>
            <a:r>
              <a:rPr lang="en-US" sz="2400" dirty="0"/>
              <a:t> </a:t>
            </a:r>
            <a:r>
              <a:rPr lang="en-US" sz="2400" dirty="0" err="1"/>
              <a:t>меня</a:t>
            </a:r>
            <a:r>
              <a:rPr lang="en-US" sz="2400" dirty="0"/>
              <a:t> </a:t>
            </a:r>
            <a:r>
              <a:rPr lang="en-US" sz="2400" dirty="0" err="1"/>
              <a:t>еще</a:t>
            </a:r>
            <a:r>
              <a:rPr lang="en-US" sz="2400" dirty="0"/>
              <a:t> </a:t>
            </a:r>
            <a:r>
              <a:rPr lang="en-US" sz="2400" dirty="0" err="1"/>
              <a:t>один</a:t>
            </a:r>
            <a:r>
              <a:rPr lang="en-US" sz="2400" dirty="0"/>
              <a:t> </a:t>
            </a:r>
            <a:r>
              <a:rPr lang="en-US" sz="2400" dirty="0" err="1"/>
              <a:t>вопрос</a:t>
            </a:r>
            <a:r>
              <a:rPr lang="en-US" sz="2400" dirty="0"/>
              <a:t>... </a:t>
            </a:r>
            <a:endParaRPr lang="en-US" sz="2400" dirty="0" smtClean="0"/>
          </a:p>
          <a:p>
            <a:r>
              <a:rPr lang="ru-RU" sz="2400" dirty="0"/>
              <a:t>Я у вас уже </a:t>
            </a:r>
            <a:r>
              <a:rPr lang="ru-RU" sz="2400" b="1" dirty="0"/>
              <a:t>спросила</a:t>
            </a:r>
            <a:r>
              <a:rPr lang="ru-RU" sz="2400" dirty="0"/>
              <a:t>, какова целесообразность высказывания моего мнения здесь?</a:t>
            </a:r>
            <a:endParaRPr lang="nb-NO" sz="2400" dirty="0"/>
          </a:p>
        </p:txBody>
      </p:sp>
    </p:spTree>
    <p:extLst>
      <p:ext uri="{BB962C8B-B14F-4D97-AF65-F5344CB8AC3E}">
        <p14:creationId xmlns:p14="http://schemas.microsoft.com/office/powerpoint/2010/main" val="818469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Construal</a:t>
            </a:r>
            <a:r>
              <a:rPr lang="nb-NO" dirty="0" smtClean="0"/>
              <a:t> in </a:t>
            </a:r>
            <a:r>
              <a:rPr lang="nb-NO" dirty="0" err="1" smtClean="0"/>
              <a:t>Czech</a:t>
            </a:r>
            <a:r>
              <a:rPr lang="nb-NO" dirty="0" smtClean="0"/>
              <a:t> </a:t>
            </a:r>
            <a:r>
              <a:rPr lang="nb-NO" dirty="0" err="1" smtClean="0"/>
              <a:t>Grammar</a:t>
            </a:r>
            <a:endParaRPr lang="nb-NO" dirty="0"/>
          </a:p>
        </p:txBody>
      </p:sp>
      <p:sp>
        <p:nvSpPr>
          <p:cNvPr id="3" name="Content Placeholder 2"/>
          <p:cNvSpPr>
            <a:spLocks noGrp="1"/>
          </p:cNvSpPr>
          <p:nvPr>
            <p:ph sz="half" idx="1"/>
          </p:nvPr>
        </p:nvSpPr>
        <p:spPr/>
        <p:txBody>
          <a:bodyPr/>
          <a:lstStyle/>
          <a:p>
            <a:pPr marL="0" indent="0">
              <a:buNone/>
            </a:pPr>
            <a:r>
              <a:rPr lang="nb-NO" sz="2000" b="1" dirty="0" err="1" smtClean="0"/>
              <a:t>Starý</a:t>
            </a:r>
            <a:r>
              <a:rPr lang="nb-NO" sz="2000" b="1" dirty="0" smtClean="0"/>
              <a:t> </a:t>
            </a:r>
            <a:r>
              <a:rPr lang="nb-NO" sz="2000" b="1" dirty="0" err="1" smtClean="0"/>
              <a:t>muž</a:t>
            </a:r>
            <a:r>
              <a:rPr lang="nb-NO" sz="2000" b="1" dirty="0" smtClean="0">
                <a:solidFill>
                  <a:srgbClr val="000000"/>
                </a:solidFill>
              </a:rPr>
              <a:t>, </a:t>
            </a:r>
            <a:r>
              <a:rPr lang="nb-NO" sz="2000" b="1" dirty="0" err="1" smtClean="0">
                <a:solidFill>
                  <a:srgbClr val="000000"/>
                </a:solidFill>
              </a:rPr>
              <a:t>Jaromír</a:t>
            </a:r>
            <a:r>
              <a:rPr lang="nb-NO" sz="2000" b="1" dirty="0" smtClean="0">
                <a:solidFill>
                  <a:srgbClr val="000000"/>
                </a:solidFill>
              </a:rPr>
              <a:t> </a:t>
            </a:r>
            <a:r>
              <a:rPr lang="nb-NO" sz="2000" b="1" dirty="0" err="1" smtClean="0">
                <a:solidFill>
                  <a:srgbClr val="000000"/>
                </a:solidFill>
              </a:rPr>
              <a:t>Nohavica</a:t>
            </a:r>
            <a:endParaRPr lang="nb-NO" sz="2000" b="1" dirty="0" smtClean="0">
              <a:solidFill>
                <a:srgbClr val="000000"/>
              </a:solidFill>
            </a:endParaRPr>
          </a:p>
          <a:p>
            <a:pPr marL="0" indent="0">
              <a:buNone/>
            </a:pPr>
            <a:endParaRPr lang="nb-NO" sz="2000" b="1" dirty="0" smtClean="0"/>
          </a:p>
          <a:p>
            <a:pPr marL="0" indent="0">
              <a:buNone/>
            </a:pPr>
            <a:r>
              <a:rPr lang="nb-NO" sz="2000" dirty="0" err="1"/>
              <a:t>Až</a:t>
            </a:r>
            <a:r>
              <a:rPr lang="nb-NO" sz="2000" dirty="0"/>
              <a:t> </a:t>
            </a:r>
            <a:r>
              <a:rPr lang="nb-NO" sz="2000" b="1" dirty="0" err="1"/>
              <a:t>budu</a:t>
            </a:r>
            <a:r>
              <a:rPr lang="nb-NO" sz="2000" b="1" dirty="0"/>
              <a:t> </a:t>
            </a:r>
            <a:r>
              <a:rPr lang="nb-NO" sz="2000" b="1" dirty="0" err="1"/>
              <a:t>starým</a:t>
            </a:r>
            <a:r>
              <a:rPr lang="nb-NO" sz="2000" b="1" dirty="0"/>
              <a:t> </a:t>
            </a:r>
            <a:r>
              <a:rPr lang="nb-NO" sz="2000" b="1" dirty="0" err="1"/>
              <a:t>mužem</a:t>
            </a:r>
            <a:r>
              <a:rPr lang="nb-NO" sz="2000" b="1" dirty="0"/>
              <a:t> </a:t>
            </a:r>
            <a:r>
              <a:rPr lang="nb-NO" sz="2000" dirty="0" err="1"/>
              <a:t>budu</a:t>
            </a:r>
            <a:r>
              <a:rPr lang="nb-NO" sz="2000" dirty="0"/>
              <a:t> </a:t>
            </a:r>
            <a:r>
              <a:rPr lang="nb-NO" sz="2000" dirty="0" err="1"/>
              <a:t>staré</a:t>
            </a:r>
            <a:r>
              <a:rPr lang="nb-NO" sz="2000" dirty="0"/>
              <a:t> </a:t>
            </a:r>
            <a:r>
              <a:rPr lang="nb-NO" sz="2000" dirty="0" err="1"/>
              <a:t>knihy</a:t>
            </a:r>
            <a:r>
              <a:rPr lang="nb-NO" sz="2000" dirty="0"/>
              <a:t> </a:t>
            </a:r>
            <a:r>
              <a:rPr lang="nb-NO" sz="2000" dirty="0" err="1"/>
              <a:t>číst</a:t>
            </a:r>
            <a:r>
              <a:rPr lang="nb-NO" sz="2000" dirty="0"/>
              <a:t/>
            </a:r>
            <a:br>
              <a:rPr lang="nb-NO" sz="2000" dirty="0"/>
            </a:br>
            <a:r>
              <a:rPr lang="nb-NO" sz="2000" dirty="0"/>
              <a:t>a </a:t>
            </a:r>
            <a:r>
              <a:rPr lang="nb-NO" sz="2000" dirty="0" err="1"/>
              <a:t>mladé</a:t>
            </a:r>
            <a:r>
              <a:rPr lang="nb-NO" sz="2000" dirty="0"/>
              <a:t> </a:t>
            </a:r>
            <a:r>
              <a:rPr lang="nb-NO" sz="2000" dirty="0" err="1"/>
              <a:t>víno</a:t>
            </a:r>
            <a:r>
              <a:rPr lang="nb-NO" sz="2000" dirty="0"/>
              <a:t> </a:t>
            </a:r>
            <a:r>
              <a:rPr lang="nb-NO" sz="2000" dirty="0" err="1"/>
              <a:t>lisovat</a:t>
            </a:r>
            <a:r>
              <a:rPr lang="nb-NO" sz="2000" dirty="0"/>
              <a:t/>
            </a:r>
            <a:br>
              <a:rPr lang="nb-NO" sz="2000" dirty="0"/>
            </a:br>
            <a:r>
              <a:rPr lang="nb-NO" sz="2000" dirty="0" err="1"/>
              <a:t>až</a:t>
            </a:r>
            <a:r>
              <a:rPr lang="nb-NO" sz="2000" dirty="0"/>
              <a:t> </a:t>
            </a:r>
            <a:r>
              <a:rPr lang="nb-NO" sz="2000" b="1" dirty="0" err="1"/>
              <a:t>budu</a:t>
            </a:r>
            <a:r>
              <a:rPr lang="nb-NO" sz="2000" b="1" dirty="0"/>
              <a:t> </a:t>
            </a:r>
            <a:r>
              <a:rPr lang="nb-NO" sz="2000" b="1" dirty="0" err="1"/>
              <a:t>starým</a:t>
            </a:r>
            <a:r>
              <a:rPr lang="nb-NO" sz="2000" b="1" dirty="0"/>
              <a:t> </a:t>
            </a:r>
            <a:r>
              <a:rPr lang="nb-NO" sz="2000" b="1" dirty="0" err="1"/>
              <a:t>mužem</a:t>
            </a:r>
            <a:r>
              <a:rPr lang="nb-NO" sz="2000" b="1" dirty="0"/>
              <a:t> </a:t>
            </a:r>
            <a:r>
              <a:rPr lang="nb-NO" sz="2000" dirty="0" err="1"/>
              <a:t>budu</a:t>
            </a:r>
            <a:r>
              <a:rPr lang="nb-NO" sz="2000" dirty="0"/>
              <a:t> si </a:t>
            </a:r>
            <a:r>
              <a:rPr lang="nb-NO" sz="2000" dirty="0" err="1"/>
              <a:t>konečně</a:t>
            </a:r>
            <a:r>
              <a:rPr lang="nb-NO" sz="2000" dirty="0"/>
              <a:t> </a:t>
            </a:r>
            <a:r>
              <a:rPr lang="nb-NO" sz="2000" dirty="0" err="1"/>
              <a:t>jist</a:t>
            </a:r>
            <a:r>
              <a:rPr lang="nb-NO" sz="2000" dirty="0"/>
              <a:t/>
            </a:r>
            <a:br>
              <a:rPr lang="nb-NO" sz="2000" dirty="0"/>
            </a:br>
            <a:r>
              <a:rPr lang="nb-NO" sz="2000" dirty="0" err="1"/>
              <a:t>tím</a:t>
            </a:r>
            <a:r>
              <a:rPr lang="nb-NO" sz="2000" dirty="0"/>
              <a:t> </a:t>
            </a:r>
            <a:r>
              <a:rPr lang="nb-NO" sz="2000" dirty="0" err="1"/>
              <a:t>koho</a:t>
            </a:r>
            <a:r>
              <a:rPr lang="nb-NO" sz="2000" dirty="0"/>
              <a:t> </a:t>
            </a:r>
            <a:r>
              <a:rPr lang="nb-NO" sz="2000" dirty="0" err="1"/>
              <a:t>chci</a:t>
            </a:r>
            <a:r>
              <a:rPr lang="nb-NO" sz="2000" dirty="0"/>
              <a:t> </a:t>
            </a:r>
            <a:r>
              <a:rPr lang="nb-NO" sz="2000" dirty="0" err="1"/>
              <a:t>milovat</a:t>
            </a:r>
            <a:r>
              <a:rPr lang="nb-NO" sz="2000" dirty="0"/>
              <a:t/>
            </a:r>
            <a:br>
              <a:rPr lang="nb-NO" sz="2000" dirty="0"/>
            </a:br>
            <a:r>
              <a:rPr lang="nb-NO" sz="2000" dirty="0" err="1"/>
              <a:t>koupím</a:t>
            </a:r>
            <a:r>
              <a:rPr lang="nb-NO" sz="2000" dirty="0"/>
              <a:t> si </a:t>
            </a:r>
            <a:r>
              <a:rPr lang="nb-NO" sz="2000" dirty="0" err="1"/>
              <a:t>pergamen</a:t>
            </a:r>
            <a:r>
              <a:rPr lang="nb-NO" sz="2000" dirty="0"/>
              <a:t> a </a:t>
            </a:r>
            <a:r>
              <a:rPr lang="nb-NO" sz="2000" dirty="0" err="1"/>
              <a:t>štětec</a:t>
            </a:r>
            <a:r>
              <a:rPr lang="nb-NO" sz="2000" dirty="0"/>
              <a:t> a </a:t>
            </a:r>
            <a:r>
              <a:rPr lang="nb-NO" sz="2000" dirty="0" err="1"/>
              <a:t>tuš</a:t>
            </a:r>
            <a:r>
              <a:rPr lang="nb-NO" sz="2000" dirty="0"/>
              <a:t/>
            </a:r>
            <a:br>
              <a:rPr lang="nb-NO" sz="2000" dirty="0"/>
            </a:br>
            <a:r>
              <a:rPr lang="nb-NO" sz="2000" dirty="0"/>
              <a:t>a jako </a:t>
            </a:r>
            <a:r>
              <a:rPr lang="nb-NO" sz="2000" dirty="0" err="1"/>
              <a:t>čínský</a:t>
            </a:r>
            <a:r>
              <a:rPr lang="nb-NO" sz="2000" dirty="0"/>
              <a:t> </a:t>
            </a:r>
            <a:r>
              <a:rPr lang="nb-NO" sz="2000" dirty="0" err="1"/>
              <a:t>mudrc</a:t>
            </a:r>
            <a:r>
              <a:rPr lang="nb-NO" sz="2000" dirty="0"/>
              <a:t> </a:t>
            </a:r>
            <a:r>
              <a:rPr lang="nb-NO" sz="2000" dirty="0" err="1"/>
              <a:t>sednu</a:t>
            </a:r>
            <a:r>
              <a:rPr lang="nb-NO" sz="2000" dirty="0"/>
              <a:t> </a:t>
            </a:r>
            <a:r>
              <a:rPr lang="nb-NO" sz="2000" dirty="0" err="1"/>
              <a:t>na</a:t>
            </a:r>
            <a:r>
              <a:rPr lang="nb-NO" sz="2000" dirty="0"/>
              <a:t> </a:t>
            </a:r>
            <a:r>
              <a:rPr lang="nb-NO" sz="2000" dirty="0" err="1"/>
              <a:t>břeh</a:t>
            </a:r>
            <a:r>
              <a:rPr lang="nb-NO" sz="2000" dirty="0"/>
              <a:t> </a:t>
            </a:r>
            <a:r>
              <a:rPr lang="nb-NO" sz="2000" dirty="0" err="1"/>
              <a:t>řeky</a:t>
            </a:r>
            <a:r>
              <a:rPr lang="nb-NO" sz="2000" dirty="0"/>
              <a:t/>
            </a:r>
            <a:br>
              <a:rPr lang="nb-NO" sz="2000" dirty="0"/>
            </a:br>
            <a:r>
              <a:rPr lang="nb-NO" sz="2000" dirty="0"/>
              <a:t>a </a:t>
            </a:r>
            <a:r>
              <a:rPr lang="nb-NO" sz="2000" b="1" dirty="0" err="1"/>
              <a:t>budu</a:t>
            </a:r>
            <a:r>
              <a:rPr lang="nb-NO" sz="2000" b="1" dirty="0"/>
              <a:t> </a:t>
            </a:r>
            <a:r>
              <a:rPr lang="nb-NO" sz="2000" b="1" dirty="0" err="1"/>
              <a:t>starý</a:t>
            </a:r>
            <a:r>
              <a:rPr lang="nb-NO" sz="2000" b="1" dirty="0"/>
              <a:t> </a:t>
            </a:r>
            <a:r>
              <a:rPr lang="nb-NO" sz="2000" b="1" dirty="0" err="1"/>
              <a:t>muž</a:t>
            </a:r>
            <a:endParaRPr lang="nb-NO" sz="2000" b="1" dirty="0"/>
          </a:p>
        </p:txBody>
      </p:sp>
      <p:pic>
        <p:nvPicPr>
          <p:cNvPr id="5" name="Content Placeholder 4"/>
          <p:cNvPicPr>
            <a:picLocks noGrp="1" noChangeAspect="1"/>
          </p:cNvPicPr>
          <p:nvPr>
            <p:ph sz="half" idx="2"/>
          </p:nvPr>
        </p:nvPicPr>
        <p:blipFill>
          <a:blip r:embed="rId2"/>
          <a:srcRect t="-4948" b="-4948"/>
          <a:stretch>
            <a:fillRect/>
          </a:stretch>
        </p:blipFill>
        <p:spPr/>
      </p:pic>
    </p:spTree>
    <p:extLst>
      <p:ext uri="{BB962C8B-B14F-4D97-AF65-F5344CB8AC3E}">
        <p14:creationId xmlns:p14="http://schemas.microsoft.com/office/powerpoint/2010/main" val="2336274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	The Structure and Extension of Meaning</a:t>
            </a:r>
            <a:endParaRPr lang="nb-NO" dirty="0"/>
          </a:p>
        </p:txBody>
      </p:sp>
      <p:sp>
        <p:nvSpPr>
          <p:cNvPr id="5" name="Content Placeholder 4"/>
          <p:cNvSpPr>
            <a:spLocks noGrp="1"/>
          </p:cNvSpPr>
          <p:nvPr>
            <p:ph idx="1"/>
          </p:nvPr>
        </p:nvSpPr>
        <p:spPr>
          <a:xfrm>
            <a:off x="329282" y="1751183"/>
            <a:ext cx="5021651" cy="4374980"/>
          </a:xfrm>
        </p:spPr>
        <p:txBody>
          <a:bodyPr>
            <a:normAutofit/>
          </a:bodyPr>
          <a:lstStyle/>
          <a:p>
            <a:r>
              <a:rPr lang="nb-NO" sz="3200" dirty="0" smtClean="0"/>
              <a:t>Human </a:t>
            </a:r>
            <a:r>
              <a:rPr lang="nb-NO" sz="3200" dirty="0" err="1" smtClean="0"/>
              <a:t>categorization</a:t>
            </a:r>
            <a:r>
              <a:rPr lang="nb-NO" sz="3200" dirty="0" smtClean="0"/>
              <a:t> </a:t>
            </a:r>
            <a:r>
              <a:rPr lang="nb-NO" sz="3200" dirty="0" err="1" smtClean="0"/>
              <a:t>uses</a:t>
            </a:r>
            <a:r>
              <a:rPr lang="nb-NO" sz="3200" dirty="0" smtClean="0"/>
              <a:t> radial </a:t>
            </a:r>
            <a:r>
              <a:rPr lang="nb-NO" sz="3200" dirty="0" err="1" smtClean="0"/>
              <a:t>categories</a:t>
            </a:r>
            <a:r>
              <a:rPr lang="nb-NO" sz="3200" dirty="0" smtClean="0"/>
              <a:t>, not </a:t>
            </a:r>
            <a:r>
              <a:rPr lang="nb-NO" sz="3200" dirty="0" err="1" smtClean="0"/>
              <a:t>Aristotelian</a:t>
            </a:r>
            <a:r>
              <a:rPr lang="nb-NO" sz="3200" dirty="0" smtClean="0"/>
              <a:t> </a:t>
            </a:r>
            <a:r>
              <a:rPr lang="nb-NO" sz="3200" dirty="0" err="1" smtClean="0"/>
              <a:t>categories</a:t>
            </a:r>
            <a:endParaRPr lang="nb-NO" sz="3200" dirty="0"/>
          </a:p>
        </p:txBody>
      </p:sp>
      <p:pic>
        <p:nvPicPr>
          <p:cNvPr id="6" name="Picture 5"/>
          <p:cNvPicPr>
            <a:picLocks noChangeAspect="1"/>
          </p:cNvPicPr>
          <p:nvPr/>
        </p:nvPicPr>
        <p:blipFill>
          <a:blip r:embed="rId2"/>
          <a:stretch>
            <a:fillRect/>
          </a:stretch>
        </p:blipFill>
        <p:spPr>
          <a:xfrm>
            <a:off x="5808133" y="1751183"/>
            <a:ext cx="3073400" cy="2641600"/>
          </a:xfrm>
          <a:prstGeom prst="rect">
            <a:avLst/>
          </a:prstGeom>
        </p:spPr>
      </p:pic>
      <p:sp>
        <p:nvSpPr>
          <p:cNvPr id="7" name="Oval 6"/>
          <p:cNvSpPr/>
          <p:nvPr/>
        </p:nvSpPr>
        <p:spPr>
          <a:xfrm>
            <a:off x="2912533" y="4545183"/>
            <a:ext cx="1828799"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b-NO" dirty="0" smtClean="0"/>
              <a:t>Prototype</a:t>
            </a:r>
            <a:endParaRPr lang="nb-NO" dirty="0"/>
          </a:p>
        </p:txBody>
      </p:sp>
      <p:sp>
        <p:nvSpPr>
          <p:cNvPr id="8" name="Oval 7"/>
          <p:cNvSpPr/>
          <p:nvPr/>
        </p:nvSpPr>
        <p:spPr>
          <a:xfrm>
            <a:off x="1761067" y="530718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Oval 8"/>
          <p:cNvSpPr/>
          <p:nvPr/>
        </p:nvSpPr>
        <p:spPr>
          <a:xfrm>
            <a:off x="4893733" y="552361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Oval 9"/>
          <p:cNvSpPr/>
          <p:nvPr/>
        </p:nvSpPr>
        <p:spPr>
          <a:xfrm>
            <a:off x="3656044" y="3192072"/>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12" name="Straight Connector 11"/>
          <p:cNvCxnSpPr>
            <a:stCxn id="7" idx="0"/>
            <a:endCxn id="10" idx="4"/>
          </p:cNvCxnSpPr>
          <p:nvPr/>
        </p:nvCxnSpPr>
        <p:spPr>
          <a:xfrm flipV="1">
            <a:off x="3826933" y="4106472"/>
            <a:ext cx="286311" cy="4387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7" idx="5"/>
            <a:endCxn id="9" idx="1"/>
          </p:cNvCxnSpPr>
          <p:nvPr/>
        </p:nvCxnSpPr>
        <p:spPr>
          <a:xfrm>
            <a:off x="4473511" y="5325672"/>
            <a:ext cx="554133" cy="3318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7" idx="3"/>
            <a:endCxn id="8" idx="7"/>
          </p:cNvCxnSpPr>
          <p:nvPr/>
        </p:nvCxnSpPr>
        <p:spPr>
          <a:xfrm flipH="1">
            <a:off x="2541556" y="5325672"/>
            <a:ext cx="638798" cy="115422"/>
          </a:xfrm>
          <a:prstGeom prst="line">
            <a:avLst/>
          </a:prstGeom>
        </p:spPr>
        <p:style>
          <a:lnRef idx="2">
            <a:schemeClr val="accent1"/>
          </a:lnRef>
          <a:fillRef idx="0">
            <a:schemeClr val="accent1"/>
          </a:fillRef>
          <a:effectRef idx="1">
            <a:schemeClr val="accent1"/>
          </a:effectRef>
          <a:fontRef idx="minor">
            <a:schemeClr val="tx1"/>
          </a:fontRef>
        </p:style>
      </p:cxnSp>
      <p:sp>
        <p:nvSpPr>
          <p:cNvPr id="19" name="&quot;No&quot; Symbol 18"/>
          <p:cNvSpPr/>
          <p:nvPr/>
        </p:nvSpPr>
        <p:spPr>
          <a:xfrm>
            <a:off x="5808133" y="1751183"/>
            <a:ext cx="3335867" cy="2956284"/>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1059677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66800" y="381000"/>
            <a:ext cx="7239000" cy="1143000"/>
          </a:xfrm>
        </p:spPr>
        <p:txBody>
          <a:bodyPr>
            <a:normAutofit/>
          </a:bodyPr>
          <a:lstStyle/>
          <a:p>
            <a:pPr eaLnBrk="1" hangingPunct="1"/>
            <a:r>
              <a:rPr lang="nb-NO" sz="3600" dirty="0">
                <a:latin typeface="Calibri" charset="0"/>
                <a:ea typeface="ＭＳ Ｐゴシック" charset="0"/>
                <a:cs typeface="ＭＳ Ｐゴシック" charset="0"/>
              </a:rPr>
              <a:t>Furniture for sitting</a:t>
            </a:r>
          </a:p>
        </p:txBody>
      </p:sp>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971800"/>
            <a:ext cx="13906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114800"/>
            <a:ext cx="2055813"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276600"/>
            <a:ext cx="20574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5105400"/>
            <a:ext cx="16906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flipH="1">
            <a:off x="5332413" y="1377950"/>
            <a:ext cx="1658937"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flipH="1">
            <a:off x="2041525" y="1600200"/>
            <a:ext cx="1651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58250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2</a:t>
            </a:r>
            <a:r>
              <a:rPr lang="en-US" sz="3200" dirty="0"/>
              <a:t>	Cognition and Language </a:t>
            </a:r>
            <a:endParaRPr lang="nb-NO" sz="3200" dirty="0"/>
          </a:p>
        </p:txBody>
      </p:sp>
      <p:sp>
        <p:nvSpPr>
          <p:cNvPr id="3" name="Content Placeholder 2"/>
          <p:cNvSpPr>
            <a:spLocks noGrp="1"/>
          </p:cNvSpPr>
          <p:nvPr>
            <p:ph idx="1"/>
          </p:nvPr>
        </p:nvSpPr>
        <p:spPr/>
        <p:txBody>
          <a:bodyPr>
            <a:normAutofit/>
          </a:bodyPr>
          <a:lstStyle/>
          <a:p>
            <a:r>
              <a:rPr lang="nb-NO" sz="2800" dirty="0" err="1" smtClean="0"/>
              <a:t>cognitive</a:t>
            </a:r>
            <a:r>
              <a:rPr lang="nb-NO" sz="2800" dirty="0" smtClean="0"/>
              <a:t> </a:t>
            </a:r>
            <a:r>
              <a:rPr lang="nb-NO" sz="2800" dirty="0" err="1" smtClean="0"/>
              <a:t>linguistics</a:t>
            </a:r>
            <a:r>
              <a:rPr lang="nb-NO" sz="2800" dirty="0" smtClean="0"/>
              <a:t> </a:t>
            </a:r>
            <a:r>
              <a:rPr lang="nb-NO" sz="2800" dirty="0"/>
              <a:t>makes a minimum </a:t>
            </a:r>
            <a:r>
              <a:rPr lang="nb-NO" sz="2800" dirty="0" err="1"/>
              <a:t>of</a:t>
            </a:r>
            <a:r>
              <a:rPr lang="nb-NO" sz="2800" dirty="0"/>
              <a:t> </a:t>
            </a:r>
            <a:r>
              <a:rPr lang="nb-NO" sz="2800" dirty="0" err="1" smtClean="0"/>
              <a:t>assumptions</a:t>
            </a:r>
            <a:endParaRPr lang="nb-NO" sz="2800" dirty="0" smtClean="0"/>
          </a:p>
          <a:p>
            <a:r>
              <a:rPr lang="en-US" sz="2800" dirty="0" smtClean="0"/>
              <a:t>linguistic </a:t>
            </a:r>
            <a:r>
              <a:rPr lang="en-US" sz="2800" dirty="0"/>
              <a:t>facts should be explained with reference to </a:t>
            </a:r>
            <a:r>
              <a:rPr lang="en-US" sz="2800" b="1" dirty="0"/>
              <a:t>general cognitive mechanisms </a:t>
            </a:r>
            <a:r>
              <a:rPr lang="en-US" sz="2800" dirty="0"/>
              <a:t>otherwise established by neurobiologists and psychologists </a:t>
            </a:r>
            <a:endParaRPr lang="en-US" sz="2800" dirty="0" smtClean="0"/>
          </a:p>
          <a:p>
            <a:r>
              <a:rPr lang="en-US" sz="2800" dirty="0"/>
              <a:t>language is built from </a:t>
            </a:r>
            <a:r>
              <a:rPr lang="en-US" sz="2800" b="1" dirty="0"/>
              <a:t>actual usage events</a:t>
            </a:r>
            <a:r>
              <a:rPr lang="en-US" sz="2800" dirty="0"/>
              <a:t> </a:t>
            </a:r>
            <a:r>
              <a:rPr lang="en-US" sz="2800" dirty="0" smtClean="0"/>
              <a:t>(“performance”)</a:t>
            </a:r>
            <a:endParaRPr lang="nb-NO" sz="2800" dirty="0"/>
          </a:p>
        </p:txBody>
      </p:sp>
    </p:spTree>
    <p:extLst>
      <p:ext uri="{BB962C8B-B14F-4D97-AF65-F5344CB8AC3E}">
        <p14:creationId xmlns:p14="http://schemas.microsoft.com/office/powerpoint/2010/main" val="30366656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32413" y="1377950"/>
            <a:ext cx="1658937"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a:xfrm>
            <a:off x="228600" y="381000"/>
            <a:ext cx="8610600" cy="1143000"/>
          </a:xfrm>
        </p:spPr>
        <p:txBody>
          <a:bodyPr>
            <a:normAutofit fontScale="90000"/>
          </a:bodyPr>
          <a:lstStyle/>
          <a:p>
            <a:pPr eaLnBrk="1" hangingPunct="1">
              <a:defRPr/>
            </a:pPr>
            <a:r>
              <a:rPr lang="nb-NO" sz="4000" smtClean="0"/>
              <a:t>If you speak English, your </a:t>
            </a:r>
            <a:r>
              <a:rPr lang="nb-NO" sz="4000" b="1" smtClean="0"/>
              <a:t>chair </a:t>
            </a:r>
            <a:r>
              <a:rPr lang="nb-NO" sz="4000" smtClean="0"/>
              <a:t>category looks like this:</a:t>
            </a:r>
          </a:p>
        </p:txBody>
      </p:sp>
      <p:pic>
        <p:nvPicPr>
          <p:cNvPr id="358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971800"/>
            <a:ext cx="13906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114800"/>
            <a:ext cx="2055813"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3276600"/>
            <a:ext cx="20574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5105400"/>
            <a:ext cx="16906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AutoShape 10"/>
          <p:cNvSpPr>
            <a:spLocks noChangeArrowheads="1"/>
          </p:cNvSpPr>
          <p:nvPr/>
        </p:nvSpPr>
        <p:spPr bwMode="auto">
          <a:xfrm>
            <a:off x="4114800" y="2895600"/>
            <a:ext cx="1371600" cy="1905000"/>
          </a:xfrm>
          <a:prstGeom prst="roundRect">
            <a:avLst>
              <a:gd name="adj" fmla="val 1666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nb-NO">
              <a:latin typeface="Calibri" charset="0"/>
            </a:endParaRPr>
          </a:p>
        </p:txBody>
      </p:sp>
      <p:sp>
        <p:nvSpPr>
          <p:cNvPr id="35849" name="Line 11"/>
          <p:cNvSpPr>
            <a:spLocks noChangeShapeType="1"/>
          </p:cNvSpPr>
          <p:nvPr/>
        </p:nvSpPr>
        <p:spPr bwMode="auto">
          <a:xfrm flipH="1" flipV="1">
            <a:off x="3429000" y="2895600"/>
            <a:ext cx="685800" cy="91440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35850" name="Line 12"/>
          <p:cNvSpPr>
            <a:spLocks noChangeShapeType="1"/>
          </p:cNvSpPr>
          <p:nvPr/>
        </p:nvSpPr>
        <p:spPr bwMode="auto">
          <a:xfrm flipH="1">
            <a:off x="3429000" y="4572000"/>
            <a:ext cx="685800" cy="30480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35851" name="Line 13"/>
          <p:cNvSpPr>
            <a:spLocks noChangeShapeType="1"/>
          </p:cNvSpPr>
          <p:nvPr/>
        </p:nvSpPr>
        <p:spPr bwMode="auto">
          <a:xfrm flipH="1" flipV="1">
            <a:off x="5486400" y="4572000"/>
            <a:ext cx="457200" cy="45720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35852" name="Line 14"/>
          <p:cNvSpPr>
            <a:spLocks noChangeShapeType="1"/>
          </p:cNvSpPr>
          <p:nvPr/>
        </p:nvSpPr>
        <p:spPr bwMode="auto">
          <a:xfrm flipH="1" flipV="1">
            <a:off x="5486400" y="3657600"/>
            <a:ext cx="914400" cy="22860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35853" name="Text Box 15"/>
          <p:cNvSpPr txBox="1">
            <a:spLocks noChangeArrowheads="1"/>
          </p:cNvSpPr>
          <p:nvPr/>
        </p:nvSpPr>
        <p:spPr bwMode="auto">
          <a:xfrm>
            <a:off x="966788" y="2165350"/>
            <a:ext cx="1187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a:latin typeface="Calibri" charset="0"/>
              </a:rPr>
              <a:t>lawn </a:t>
            </a:r>
            <a:r>
              <a:rPr lang="nb-NO" sz="1800" b="1">
                <a:latin typeface="Calibri" charset="0"/>
              </a:rPr>
              <a:t>chair</a:t>
            </a:r>
            <a:endParaRPr lang="nb-NO" sz="1800">
              <a:latin typeface="Calibri" charset="0"/>
            </a:endParaRPr>
          </a:p>
        </p:txBody>
      </p:sp>
      <p:sp>
        <p:nvSpPr>
          <p:cNvPr id="35854" name="Text Box 16"/>
          <p:cNvSpPr txBox="1">
            <a:spLocks noChangeArrowheads="1"/>
          </p:cNvSpPr>
          <p:nvPr/>
        </p:nvSpPr>
        <p:spPr bwMode="auto">
          <a:xfrm>
            <a:off x="966788" y="48006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a:latin typeface="Calibri" charset="0"/>
              </a:rPr>
              <a:t>high </a:t>
            </a:r>
            <a:r>
              <a:rPr lang="nb-NO" sz="1800" b="1">
                <a:latin typeface="Calibri" charset="0"/>
              </a:rPr>
              <a:t>chair</a:t>
            </a:r>
            <a:endParaRPr lang="nb-NO" sz="1800">
              <a:latin typeface="Calibri" charset="0"/>
            </a:endParaRPr>
          </a:p>
        </p:txBody>
      </p:sp>
      <p:sp>
        <p:nvSpPr>
          <p:cNvPr id="35855" name="Text Box 17"/>
          <p:cNvSpPr txBox="1">
            <a:spLocks noChangeArrowheads="1"/>
          </p:cNvSpPr>
          <p:nvPr/>
        </p:nvSpPr>
        <p:spPr bwMode="auto">
          <a:xfrm>
            <a:off x="3594100" y="6172200"/>
            <a:ext cx="1435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a:latin typeface="Calibri" charset="0"/>
              </a:rPr>
              <a:t>wheel </a:t>
            </a:r>
            <a:r>
              <a:rPr lang="nb-NO" sz="1800" b="1">
                <a:latin typeface="Calibri" charset="0"/>
              </a:rPr>
              <a:t>chair</a:t>
            </a:r>
            <a:endParaRPr lang="nb-NO" sz="1800">
              <a:latin typeface="Calibri" charset="0"/>
            </a:endParaRPr>
          </a:p>
        </p:txBody>
      </p:sp>
      <p:sp>
        <p:nvSpPr>
          <p:cNvPr id="35856" name="Text Box 18"/>
          <p:cNvSpPr txBox="1">
            <a:spLocks noChangeArrowheads="1"/>
          </p:cNvSpPr>
          <p:nvPr/>
        </p:nvSpPr>
        <p:spPr bwMode="auto">
          <a:xfrm>
            <a:off x="7086600" y="5029200"/>
            <a:ext cx="1438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a:latin typeface="Calibri" charset="0"/>
              </a:rPr>
              <a:t>arm</a:t>
            </a:r>
            <a:r>
              <a:rPr lang="nb-NO" sz="1800" b="1">
                <a:latin typeface="Calibri" charset="0"/>
              </a:rPr>
              <a:t>chair</a:t>
            </a:r>
            <a:endParaRPr lang="nb-NO" sz="1800">
              <a:latin typeface="Calibri" charset="0"/>
            </a:endParaRPr>
          </a:p>
        </p:txBody>
      </p:sp>
      <p:sp>
        <p:nvSpPr>
          <p:cNvPr id="35857" name="Text Box 19"/>
          <p:cNvSpPr txBox="1">
            <a:spLocks noChangeArrowheads="1"/>
          </p:cNvSpPr>
          <p:nvPr/>
        </p:nvSpPr>
        <p:spPr bwMode="auto">
          <a:xfrm>
            <a:off x="6911975" y="1981200"/>
            <a:ext cx="1393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a:latin typeface="Calibri" charset="0"/>
              </a:rPr>
              <a:t>rocking </a:t>
            </a:r>
            <a:r>
              <a:rPr lang="nb-NO" sz="1800" b="1">
                <a:latin typeface="Calibri" charset="0"/>
              </a:rPr>
              <a:t>chair</a:t>
            </a:r>
            <a:endParaRPr lang="nb-NO" sz="1800">
              <a:latin typeface="Calibri" charset="0"/>
            </a:endParaRPr>
          </a:p>
        </p:txBody>
      </p:sp>
      <p:sp>
        <p:nvSpPr>
          <p:cNvPr id="35858" name="TextBox 18"/>
          <p:cNvSpPr txBox="1">
            <a:spLocks noChangeArrowheads="1"/>
          </p:cNvSpPr>
          <p:nvPr/>
        </p:nvSpPr>
        <p:spPr bwMode="auto">
          <a:xfrm>
            <a:off x="4471988" y="4735513"/>
            <a:ext cx="736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b="1"/>
              <a:t>chair</a:t>
            </a:r>
          </a:p>
        </p:txBody>
      </p:sp>
      <p:sp>
        <p:nvSpPr>
          <p:cNvPr id="35859" name="Line 11"/>
          <p:cNvSpPr>
            <a:spLocks noChangeShapeType="1"/>
          </p:cNvSpPr>
          <p:nvPr/>
        </p:nvSpPr>
        <p:spPr bwMode="auto">
          <a:xfrm flipV="1">
            <a:off x="5337175" y="2638425"/>
            <a:ext cx="339725" cy="257175"/>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pic>
        <p:nvPicPr>
          <p:cNvPr id="35860" name="Picture 2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flipH="1">
            <a:off x="2041525" y="1600200"/>
            <a:ext cx="1651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23428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32413" y="1377950"/>
            <a:ext cx="1658937"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a:xfrm>
            <a:off x="228600" y="381000"/>
            <a:ext cx="8610600" cy="1143000"/>
          </a:xfrm>
        </p:spPr>
        <p:txBody>
          <a:bodyPr>
            <a:normAutofit fontScale="90000"/>
          </a:bodyPr>
          <a:lstStyle/>
          <a:p>
            <a:pPr eaLnBrk="1" hangingPunct="1">
              <a:defRPr/>
            </a:pPr>
            <a:r>
              <a:rPr lang="nb-NO" sz="4000" dirty="0" err="1" smtClean="0"/>
              <a:t>If</a:t>
            </a:r>
            <a:r>
              <a:rPr lang="nb-NO" sz="4000" dirty="0" smtClean="0"/>
              <a:t> </a:t>
            </a:r>
            <a:r>
              <a:rPr lang="nb-NO" sz="4000" dirty="0" err="1" smtClean="0"/>
              <a:t>you</a:t>
            </a:r>
            <a:r>
              <a:rPr lang="nb-NO" sz="4000" dirty="0" smtClean="0"/>
              <a:t> </a:t>
            </a:r>
            <a:r>
              <a:rPr lang="nb-NO" sz="4000" dirty="0" err="1" smtClean="0"/>
              <a:t>speak</a:t>
            </a:r>
            <a:r>
              <a:rPr lang="nb-NO" sz="4000" dirty="0" smtClean="0"/>
              <a:t> </a:t>
            </a:r>
            <a:r>
              <a:rPr lang="nb-NO" sz="4000" dirty="0" err="1" smtClean="0"/>
              <a:t>Norwegian</a:t>
            </a:r>
            <a:r>
              <a:rPr lang="nb-NO" sz="4000" dirty="0" smtClean="0"/>
              <a:t>, </a:t>
            </a:r>
            <a:r>
              <a:rPr lang="nb-NO" sz="4000" dirty="0" err="1" smtClean="0"/>
              <a:t>your</a:t>
            </a:r>
            <a:r>
              <a:rPr lang="nb-NO" sz="4000" dirty="0" smtClean="0"/>
              <a:t> </a:t>
            </a:r>
            <a:r>
              <a:rPr lang="nb-NO" sz="4000" b="1" dirty="0" err="1" smtClean="0"/>
              <a:t>chair</a:t>
            </a:r>
            <a:r>
              <a:rPr lang="nb-NO" sz="4000" b="1" dirty="0" smtClean="0"/>
              <a:t> </a:t>
            </a:r>
            <a:r>
              <a:rPr lang="nb-NO" sz="4000" dirty="0" err="1" smtClean="0"/>
              <a:t>category</a:t>
            </a:r>
            <a:r>
              <a:rPr lang="nb-NO" sz="4000" dirty="0" smtClean="0"/>
              <a:t> </a:t>
            </a:r>
            <a:r>
              <a:rPr lang="nb-NO" sz="4000" dirty="0" err="1" smtClean="0"/>
              <a:t>looks</a:t>
            </a:r>
            <a:r>
              <a:rPr lang="nb-NO" sz="4000" dirty="0" smtClean="0"/>
              <a:t> like </a:t>
            </a:r>
            <a:r>
              <a:rPr lang="nb-NO" sz="4000" dirty="0" err="1" smtClean="0"/>
              <a:t>this</a:t>
            </a:r>
            <a:r>
              <a:rPr lang="nb-NO" sz="4000" dirty="0" smtClean="0"/>
              <a:t>:</a:t>
            </a:r>
          </a:p>
        </p:txBody>
      </p:sp>
      <p:pic>
        <p:nvPicPr>
          <p:cNvPr id="3789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971800"/>
            <a:ext cx="13906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114800"/>
            <a:ext cx="2055813"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3276600"/>
            <a:ext cx="20574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5105400"/>
            <a:ext cx="16906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AutoShape 10"/>
          <p:cNvSpPr>
            <a:spLocks noChangeArrowheads="1"/>
          </p:cNvSpPr>
          <p:nvPr/>
        </p:nvSpPr>
        <p:spPr bwMode="auto">
          <a:xfrm>
            <a:off x="4114800" y="2895600"/>
            <a:ext cx="1371600" cy="1905000"/>
          </a:xfrm>
          <a:prstGeom prst="roundRect">
            <a:avLst>
              <a:gd name="adj" fmla="val 1666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nb-NO">
              <a:latin typeface="Calibri" charset="0"/>
            </a:endParaRPr>
          </a:p>
        </p:txBody>
      </p:sp>
      <p:sp>
        <p:nvSpPr>
          <p:cNvPr id="37897" name="Line 12"/>
          <p:cNvSpPr>
            <a:spLocks noChangeShapeType="1"/>
          </p:cNvSpPr>
          <p:nvPr/>
        </p:nvSpPr>
        <p:spPr bwMode="auto">
          <a:xfrm flipH="1">
            <a:off x="3429000" y="4572000"/>
            <a:ext cx="685800" cy="30480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37898" name="Line 13"/>
          <p:cNvSpPr>
            <a:spLocks noChangeShapeType="1"/>
          </p:cNvSpPr>
          <p:nvPr/>
        </p:nvSpPr>
        <p:spPr bwMode="auto">
          <a:xfrm flipH="1" flipV="1">
            <a:off x="5486400" y="4572000"/>
            <a:ext cx="457200" cy="45720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37899" name="Line 14"/>
          <p:cNvSpPr>
            <a:spLocks noChangeShapeType="1"/>
          </p:cNvSpPr>
          <p:nvPr/>
        </p:nvSpPr>
        <p:spPr bwMode="auto">
          <a:xfrm flipH="1" flipV="1">
            <a:off x="5486400" y="3657600"/>
            <a:ext cx="914400" cy="22860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37900" name="Text Box 15"/>
          <p:cNvSpPr txBox="1">
            <a:spLocks noChangeArrowheads="1"/>
          </p:cNvSpPr>
          <p:nvPr/>
        </p:nvSpPr>
        <p:spPr bwMode="auto">
          <a:xfrm>
            <a:off x="966788" y="2165350"/>
            <a:ext cx="1187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a:latin typeface="Calibri" charset="0"/>
              </a:rPr>
              <a:t>solseng</a:t>
            </a:r>
          </a:p>
        </p:txBody>
      </p:sp>
      <p:sp>
        <p:nvSpPr>
          <p:cNvPr id="37901" name="Text Box 16"/>
          <p:cNvSpPr txBox="1">
            <a:spLocks noChangeArrowheads="1"/>
          </p:cNvSpPr>
          <p:nvPr/>
        </p:nvSpPr>
        <p:spPr bwMode="auto">
          <a:xfrm>
            <a:off x="1143000" y="48006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a:latin typeface="Calibri" charset="0"/>
              </a:rPr>
              <a:t>barne</a:t>
            </a:r>
            <a:r>
              <a:rPr lang="nb-NO" sz="1800" b="1">
                <a:latin typeface="Calibri" charset="0"/>
              </a:rPr>
              <a:t>stol</a:t>
            </a:r>
            <a:endParaRPr lang="nb-NO" sz="1800">
              <a:latin typeface="Calibri" charset="0"/>
            </a:endParaRPr>
          </a:p>
        </p:txBody>
      </p:sp>
      <p:sp>
        <p:nvSpPr>
          <p:cNvPr id="37902" name="Text Box 17"/>
          <p:cNvSpPr txBox="1">
            <a:spLocks noChangeArrowheads="1"/>
          </p:cNvSpPr>
          <p:nvPr/>
        </p:nvSpPr>
        <p:spPr bwMode="auto">
          <a:xfrm>
            <a:off x="3917950" y="6172200"/>
            <a:ext cx="1149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a:latin typeface="Calibri" charset="0"/>
              </a:rPr>
              <a:t>rulle</a:t>
            </a:r>
            <a:r>
              <a:rPr lang="nb-NO" sz="1800" b="1">
                <a:latin typeface="Calibri" charset="0"/>
              </a:rPr>
              <a:t>stol</a:t>
            </a:r>
            <a:endParaRPr lang="nb-NO" sz="1800">
              <a:latin typeface="Calibri" charset="0"/>
            </a:endParaRPr>
          </a:p>
        </p:txBody>
      </p:sp>
      <p:sp>
        <p:nvSpPr>
          <p:cNvPr id="37903" name="Text Box 18"/>
          <p:cNvSpPr txBox="1">
            <a:spLocks noChangeArrowheads="1"/>
          </p:cNvSpPr>
          <p:nvPr/>
        </p:nvSpPr>
        <p:spPr bwMode="auto">
          <a:xfrm>
            <a:off x="7086600" y="5029200"/>
            <a:ext cx="936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a:latin typeface="Calibri" charset="0"/>
              </a:rPr>
              <a:t>lene</a:t>
            </a:r>
            <a:r>
              <a:rPr lang="nb-NO" sz="1800" b="1">
                <a:latin typeface="Calibri" charset="0"/>
              </a:rPr>
              <a:t>stol</a:t>
            </a:r>
            <a:endParaRPr lang="nb-NO" sz="1800">
              <a:latin typeface="Calibri" charset="0"/>
            </a:endParaRPr>
          </a:p>
        </p:txBody>
      </p:sp>
      <p:sp>
        <p:nvSpPr>
          <p:cNvPr id="37904" name="Text Box 19"/>
          <p:cNvSpPr txBox="1">
            <a:spLocks noChangeArrowheads="1"/>
          </p:cNvSpPr>
          <p:nvPr/>
        </p:nvSpPr>
        <p:spPr bwMode="auto">
          <a:xfrm>
            <a:off x="6911975" y="1981200"/>
            <a:ext cx="1089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a:latin typeface="Calibri" charset="0"/>
              </a:rPr>
              <a:t>gynge</a:t>
            </a:r>
            <a:r>
              <a:rPr lang="nb-NO" sz="1800" b="1">
                <a:latin typeface="Calibri" charset="0"/>
              </a:rPr>
              <a:t>stol</a:t>
            </a:r>
            <a:endParaRPr lang="nb-NO" sz="1800">
              <a:latin typeface="Calibri" charset="0"/>
            </a:endParaRPr>
          </a:p>
        </p:txBody>
      </p:sp>
      <p:sp>
        <p:nvSpPr>
          <p:cNvPr id="37905" name="TextBox 18"/>
          <p:cNvSpPr txBox="1">
            <a:spLocks noChangeArrowheads="1"/>
          </p:cNvSpPr>
          <p:nvPr/>
        </p:nvSpPr>
        <p:spPr bwMode="auto">
          <a:xfrm>
            <a:off x="4471988" y="4735513"/>
            <a:ext cx="595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b="1"/>
              <a:t>stol</a:t>
            </a:r>
          </a:p>
        </p:txBody>
      </p:sp>
      <p:sp>
        <p:nvSpPr>
          <p:cNvPr id="37906" name="Line 11"/>
          <p:cNvSpPr>
            <a:spLocks noChangeShapeType="1"/>
          </p:cNvSpPr>
          <p:nvPr/>
        </p:nvSpPr>
        <p:spPr bwMode="auto">
          <a:xfrm flipV="1">
            <a:off x="5337175" y="2638425"/>
            <a:ext cx="339725" cy="257175"/>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pic>
        <p:nvPicPr>
          <p:cNvPr id="37907" name="Picture 2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flipH="1">
            <a:off x="2041525" y="1600200"/>
            <a:ext cx="1651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74167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32413" y="1377950"/>
            <a:ext cx="1658937"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2"/>
          <p:cNvSpPr>
            <a:spLocks noGrp="1" noChangeArrowheads="1"/>
          </p:cNvSpPr>
          <p:nvPr>
            <p:ph type="title"/>
          </p:nvPr>
        </p:nvSpPr>
        <p:spPr>
          <a:xfrm>
            <a:off x="228600" y="381000"/>
            <a:ext cx="8610600" cy="1143000"/>
          </a:xfrm>
        </p:spPr>
        <p:txBody>
          <a:bodyPr/>
          <a:lstStyle/>
          <a:p>
            <a:pPr eaLnBrk="1" hangingPunct="1"/>
            <a:r>
              <a:rPr lang="nb-NO" sz="4000">
                <a:latin typeface="Calibri" charset="0"/>
                <a:ea typeface="ＭＳ Ｐゴシック" charset="0"/>
                <a:cs typeface="ＭＳ Ｐゴシック" charset="0"/>
              </a:rPr>
              <a:t>If you speak Czech, your category is:</a:t>
            </a:r>
          </a:p>
        </p:txBody>
      </p:sp>
      <p:pic>
        <p:nvPicPr>
          <p:cNvPr id="399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971800"/>
            <a:ext cx="13906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114800"/>
            <a:ext cx="2055813"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3276600"/>
            <a:ext cx="20574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5105400"/>
            <a:ext cx="16906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AutoShape 10"/>
          <p:cNvSpPr>
            <a:spLocks noChangeArrowheads="1"/>
          </p:cNvSpPr>
          <p:nvPr/>
        </p:nvSpPr>
        <p:spPr bwMode="auto">
          <a:xfrm>
            <a:off x="4114800" y="2895600"/>
            <a:ext cx="1371600" cy="1905000"/>
          </a:xfrm>
          <a:prstGeom prst="roundRect">
            <a:avLst>
              <a:gd name="adj" fmla="val 1666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nb-NO">
              <a:latin typeface="Calibri" charset="0"/>
            </a:endParaRPr>
          </a:p>
        </p:txBody>
      </p:sp>
      <p:sp>
        <p:nvSpPr>
          <p:cNvPr id="39945" name="Line 12"/>
          <p:cNvSpPr>
            <a:spLocks noChangeShapeType="1"/>
          </p:cNvSpPr>
          <p:nvPr/>
        </p:nvSpPr>
        <p:spPr bwMode="auto">
          <a:xfrm flipH="1">
            <a:off x="3429000" y="4572000"/>
            <a:ext cx="685800" cy="30480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39946" name="Text Box 15"/>
          <p:cNvSpPr txBox="1">
            <a:spLocks noChangeArrowheads="1"/>
          </p:cNvSpPr>
          <p:nvPr/>
        </p:nvSpPr>
        <p:spPr bwMode="auto">
          <a:xfrm>
            <a:off x="1103313" y="2181225"/>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cs-CZ" sz="1800">
                <a:latin typeface="Calibri" charset="0"/>
              </a:rPr>
              <a:t>lehátko</a:t>
            </a:r>
            <a:endParaRPr lang="nb-NO" sz="1800">
              <a:latin typeface="Calibri" charset="0"/>
            </a:endParaRPr>
          </a:p>
        </p:txBody>
      </p:sp>
      <p:sp>
        <p:nvSpPr>
          <p:cNvPr id="39947" name="Text Box 16"/>
          <p:cNvSpPr txBox="1">
            <a:spLocks noChangeArrowheads="1"/>
          </p:cNvSpPr>
          <p:nvPr/>
        </p:nvSpPr>
        <p:spPr bwMode="auto">
          <a:xfrm>
            <a:off x="1257300" y="4800600"/>
            <a:ext cx="88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cs-CZ" sz="1800" b="1">
                <a:latin typeface="Calibri" charset="0"/>
              </a:rPr>
              <a:t>židlička</a:t>
            </a:r>
            <a:endParaRPr lang="nb-NO" sz="1800">
              <a:latin typeface="Calibri" charset="0"/>
            </a:endParaRPr>
          </a:p>
        </p:txBody>
      </p:sp>
      <p:sp>
        <p:nvSpPr>
          <p:cNvPr id="39948" name="Text Box 17"/>
          <p:cNvSpPr txBox="1">
            <a:spLocks noChangeArrowheads="1"/>
          </p:cNvSpPr>
          <p:nvPr/>
        </p:nvSpPr>
        <p:spPr bwMode="auto">
          <a:xfrm>
            <a:off x="6719888" y="5848350"/>
            <a:ext cx="19669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cs-CZ" sz="1800" dirty="0" smtClean="0">
                <a:latin typeface="Calibri" charset="0"/>
              </a:rPr>
              <a:t>invalidní vozík /</a:t>
            </a:r>
          </a:p>
          <a:p>
            <a:pPr eaLnBrk="1" hangingPunct="1"/>
            <a:r>
              <a:rPr lang="cs-CZ" sz="1800" dirty="0" smtClean="0">
                <a:latin typeface="Calibri" charset="0"/>
              </a:rPr>
              <a:t>kolečkové křeslo</a:t>
            </a:r>
            <a:endParaRPr lang="nb-NO" sz="1800" dirty="0">
              <a:latin typeface="Calibri" charset="0"/>
            </a:endParaRPr>
          </a:p>
        </p:txBody>
      </p:sp>
      <p:sp>
        <p:nvSpPr>
          <p:cNvPr id="39949" name="Text Box 18"/>
          <p:cNvSpPr txBox="1">
            <a:spLocks noChangeArrowheads="1"/>
          </p:cNvSpPr>
          <p:nvPr/>
        </p:nvSpPr>
        <p:spPr bwMode="auto">
          <a:xfrm>
            <a:off x="7086600" y="5029200"/>
            <a:ext cx="74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cs-CZ" sz="1800">
                <a:latin typeface="Calibri" charset="0"/>
              </a:rPr>
              <a:t>křeslo</a:t>
            </a:r>
            <a:endParaRPr lang="nb-NO" sz="1800">
              <a:latin typeface="Calibri" charset="0"/>
            </a:endParaRPr>
          </a:p>
        </p:txBody>
      </p:sp>
      <p:sp>
        <p:nvSpPr>
          <p:cNvPr id="39950" name="Text Box 19"/>
          <p:cNvSpPr txBox="1">
            <a:spLocks noChangeArrowheads="1"/>
          </p:cNvSpPr>
          <p:nvPr/>
        </p:nvSpPr>
        <p:spPr bwMode="auto">
          <a:xfrm>
            <a:off x="7010400" y="1981200"/>
            <a:ext cx="9477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cs-CZ" sz="1800">
                <a:latin typeface="Calibri" charset="0"/>
              </a:rPr>
              <a:t>houpácí</a:t>
            </a:r>
          </a:p>
          <a:p>
            <a:pPr eaLnBrk="1" hangingPunct="1"/>
            <a:r>
              <a:rPr lang="cs-CZ" sz="1800" b="1">
                <a:latin typeface="Calibri" charset="0"/>
              </a:rPr>
              <a:t>židle</a:t>
            </a:r>
            <a:endParaRPr lang="nb-NO" sz="1800">
              <a:latin typeface="Calibri" charset="0"/>
            </a:endParaRPr>
          </a:p>
        </p:txBody>
      </p:sp>
      <p:sp>
        <p:nvSpPr>
          <p:cNvPr id="39951" name="TextBox 18"/>
          <p:cNvSpPr txBox="1">
            <a:spLocks noChangeArrowheads="1"/>
          </p:cNvSpPr>
          <p:nvPr/>
        </p:nvSpPr>
        <p:spPr bwMode="auto">
          <a:xfrm>
            <a:off x="4479925" y="4800600"/>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cs-CZ" sz="1800" b="1"/>
              <a:t>židle</a:t>
            </a:r>
            <a:endParaRPr lang="nb-NO" sz="1800" b="1"/>
          </a:p>
        </p:txBody>
      </p:sp>
      <p:sp>
        <p:nvSpPr>
          <p:cNvPr id="39952" name="Line 12"/>
          <p:cNvSpPr>
            <a:spLocks noChangeShapeType="1"/>
          </p:cNvSpPr>
          <p:nvPr/>
        </p:nvSpPr>
        <p:spPr bwMode="auto">
          <a:xfrm flipH="1">
            <a:off x="5178425" y="2627313"/>
            <a:ext cx="466725" cy="268287"/>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pic>
        <p:nvPicPr>
          <p:cNvPr id="39953" name="Picture 1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flipH="1">
            <a:off x="2041525" y="1600200"/>
            <a:ext cx="1651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20682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32413" y="1377950"/>
            <a:ext cx="1658937"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2"/>
          <p:cNvSpPr>
            <a:spLocks noGrp="1" noChangeArrowheads="1"/>
          </p:cNvSpPr>
          <p:nvPr>
            <p:ph type="title"/>
          </p:nvPr>
        </p:nvSpPr>
        <p:spPr>
          <a:xfrm>
            <a:off x="228600" y="381000"/>
            <a:ext cx="8610600" cy="1143000"/>
          </a:xfrm>
        </p:spPr>
        <p:txBody>
          <a:bodyPr/>
          <a:lstStyle/>
          <a:p>
            <a:pPr eaLnBrk="1" hangingPunct="1"/>
            <a:r>
              <a:rPr lang="nb-NO" sz="4000">
                <a:latin typeface="Calibri" charset="0"/>
                <a:ea typeface="ＭＳ Ｐゴシック" charset="0"/>
                <a:cs typeface="ＭＳ Ｐゴシック" charset="0"/>
              </a:rPr>
              <a:t>Russian has two different categories:</a:t>
            </a:r>
          </a:p>
        </p:txBody>
      </p:sp>
      <p:pic>
        <p:nvPicPr>
          <p:cNvPr id="419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971800"/>
            <a:ext cx="13906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114800"/>
            <a:ext cx="2055813"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3276600"/>
            <a:ext cx="20574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5105400"/>
            <a:ext cx="16906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AutoShape 10"/>
          <p:cNvSpPr>
            <a:spLocks noChangeArrowheads="1"/>
          </p:cNvSpPr>
          <p:nvPr/>
        </p:nvSpPr>
        <p:spPr bwMode="auto">
          <a:xfrm>
            <a:off x="4114800" y="2895600"/>
            <a:ext cx="1371600" cy="1905000"/>
          </a:xfrm>
          <a:prstGeom prst="roundRect">
            <a:avLst>
              <a:gd name="adj" fmla="val 1666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nb-NO">
              <a:latin typeface="Calibri" charset="0"/>
            </a:endParaRPr>
          </a:p>
        </p:txBody>
      </p:sp>
      <p:sp>
        <p:nvSpPr>
          <p:cNvPr id="41993" name="Line 12"/>
          <p:cNvSpPr>
            <a:spLocks noChangeShapeType="1"/>
          </p:cNvSpPr>
          <p:nvPr/>
        </p:nvSpPr>
        <p:spPr bwMode="auto">
          <a:xfrm flipH="1">
            <a:off x="3429000" y="4572000"/>
            <a:ext cx="685800" cy="30480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41994" name="Line 13"/>
          <p:cNvSpPr>
            <a:spLocks noChangeShapeType="1"/>
          </p:cNvSpPr>
          <p:nvPr/>
        </p:nvSpPr>
        <p:spPr bwMode="auto">
          <a:xfrm flipV="1">
            <a:off x="5943600" y="4572000"/>
            <a:ext cx="381000" cy="457200"/>
          </a:xfrm>
          <a:prstGeom prst="line">
            <a:avLst/>
          </a:prstGeom>
          <a:noFill/>
          <a:ln w="57150">
            <a:solidFill>
              <a:schemeClr val="accent2"/>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41995" name="Text Box 15"/>
          <p:cNvSpPr txBox="1">
            <a:spLocks noChangeArrowheads="1"/>
          </p:cNvSpPr>
          <p:nvPr/>
        </p:nvSpPr>
        <p:spPr bwMode="auto">
          <a:xfrm>
            <a:off x="823913" y="2181225"/>
            <a:ext cx="1004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ru-RU" sz="1800">
                <a:latin typeface="Calibri" charset="0"/>
              </a:rPr>
              <a:t>шезлонг</a:t>
            </a:r>
            <a:endParaRPr lang="nb-NO" sz="1800">
              <a:latin typeface="Calibri" charset="0"/>
            </a:endParaRPr>
          </a:p>
        </p:txBody>
      </p:sp>
      <p:sp>
        <p:nvSpPr>
          <p:cNvPr id="41996" name="Text Box 16"/>
          <p:cNvSpPr txBox="1">
            <a:spLocks noChangeArrowheads="1"/>
          </p:cNvSpPr>
          <p:nvPr/>
        </p:nvSpPr>
        <p:spPr bwMode="auto">
          <a:xfrm>
            <a:off x="457200" y="48006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ru-RU" sz="1800">
                <a:latin typeface="Calibri" charset="0"/>
              </a:rPr>
              <a:t>высокий</a:t>
            </a:r>
            <a:r>
              <a:rPr lang="nb-NO" sz="1800">
                <a:latin typeface="Calibri" charset="0"/>
              </a:rPr>
              <a:t> </a:t>
            </a:r>
            <a:r>
              <a:rPr lang="ru-RU" sz="1800" b="1">
                <a:latin typeface="Calibri" charset="0"/>
              </a:rPr>
              <a:t>стул</a:t>
            </a:r>
            <a:r>
              <a:rPr lang="ru-RU" sz="1800">
                <a:latin typeface="Calibri" charset="0"/>
              </a:rPr>
              <a:t>ьчик</a:t>
            </a:r>
            <a:endParaRPr lang="nb-NO" sz="1800">
              <a:latin typeface="Calibri" charset="0"/>
            </a:endParaRPr>
          </a:p>
        </p:txBody>
      </p:sp>
      <p:sp>
        <p:nvSpPr>
          <p:cNvPr id="41997" name="Text Box 17"/>
          <p:cNvSpPr txBox="1">
            <a:spLocks noChangeArrowheads="1"/>
          </p:cNvSpPr>
          <p:nvPr/>
        </p:nvSpPr>
        <p:spPr bwMode="auto">
          <a:xfrm>
            <a:off x="6719888" y="5848350"/>
            <a:ext cx="233226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ru-RU" sz="1800" b="1" dirty="0" smtClean="0">
                <a:latin typeface="Calibri" charset="0"/>
              </a:rPr>
              <a:t>кресло</a:t>
            </a:r>
            <a:r>
              <a:rPr lang="nb-NO" sz="1800" b="1" dirty="0" smtClean="0">
                <a:latin typeface="Calibri" charset="0"/>
              </a:rPr>
              <a:t>-</a:t>
            </a:r>
            <a:r>
              <a:rPr lang="ru-RU" sz="1800" dirty="0" smtClean="0">
                <a:latin typeface="Calibri" charset="0"/>
              </a:rPr>
              <a:t>каталка</a:t>
            </a:r>
            <a:endParaRPr lang="nb-NO" sz="1800" dirty="0" smtClean="0">
              <a:latin typeface="Calibri" charset="0"/>
            </a:endParaRPr>
          </a:p>
          <a:p>
            <a:pPr eaLnBrk="1" hangingPunct="1"/>
            <a:r>
              <a:rPr lang="nb-NO" sz="1800" dirty="0">
                <a:latin typeface="Calibri" charset="0"/>
              </a:rPr>
              <a:t>(</a:t>
            </a:r>
            <a:r>
              <a:rPr lang="en-US" sz="1800" dirty="0" err="1" smtClean="0">
                <a:latin typeface="Calibri" charset="0"/>
              </a:rPr>
              <a:t>инвалидная</a:t>
            </a:r>
            <a:r>
              <a:rPr lang="ru-RU" sz="1800" dirty="0" smtClean="0">
                <a:latin typeface="Calibri" charset="0"/>
              </a:rPr>
              <a:t> коляска</a:t>
            </a:r>
            <a:r>
              <a:rPr lang="nb-NO" sz="1800" dirty="0" smtClean="0">
                <a:latin typeface="Calibri" charset="0"/>
              </a:rPr>
              <a:t>)</a:t>
            </a:r>
            <a:r>
              <a:rPr lang="ru-RU" sz="1800" dirty="0" smtClean="0">
                <a:latin typeface="Calibri" charset="0"/>
              </a:rPr>
              <a:t> </a:t>
            </a:r>
            <a:endParaRPr lang="ru-RU" sz="1800" dirty="0">
              <a:latin typeface="Calibri" charset="0"/>
            </a:endParaRPr>
          </a:p>
          <a:p>
            <a:pPr eaLnBrk="1" hangingPunct="1"/>
            <a:endParaRPr lang="nb-NO" sz="1800" dirty="0">
              <a:latin typeface="Calibri" charset="0"/>
            </a:endParaRPr>
          </a:p>
        </p:txBody>
      </p:sp>
      <p:sp>
        <p:nvSpPr>
          <p:cNvPr id="41998" name="Text Box 18"/>
          <p:cNvSpPr txBox="1">
            <a:spLocks noChangeArrowheads="1"/>
          </p:cNvSpPr>
          <p:nvPr/>
        </p:nvSpPr>
        <p:spPr bwMode="auto">
          <a:xfrm>
            <a:off x="7086600" y="5029200"/>
            <a:ext cx="88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ru-RU" sz="1800" b="1">
                <a:latin typeface="Calibri" charset="0"/>
              </a:rPr>
              <a:t>кресло</a:t>
            </a:r>
            <a:endParaRPr lang="nb-NO" sz="1800" b="1">
              <a:latin typeface="Calibri" charset="0"/>
            </a:endParaRPr>
          </a:p>
        </p:txBody>
      </p:sp>
      <p:sp>
        <p:nvSpPr>
          <p:cNvPr id="41999" name="Text Box 19"/>
          <p:cNvSpPr txBox="1">
            <a:spLocks noChangeArrowheads="1"/>
          </p:cNvSpPr>
          <p:nvPr/>
        </p:nvSpPr>
        <p:spPr bwMode="auto">
          <a:xfrm>
            <a:off x="7010400" y="1981200"/>
            <a:ext cx="949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ru-RU" sz="1800" b="1">
                <a:latin typeface="Calibri" charset="0"/>
              </a:rPr>
              <a:t>кресло</a:t>
            </a:r>
            <a:r>
              <a:rPr lang="nb-NO" sz="1800">
                <a:latin typeface="Calibri" charset="0"/>
              </a:rPr>
              <a:t>-</a:t>
            </a:r>
          </a:p>
          <a:p>
            <a:pPr eaLnBrk="1" hangingPunct="1"/>
            <a:r>
              <a:rPr lang="ru-RU" sz="1800">
                <a:latin typeface="Calibri" charset="0"/>
              </a:rPr>
              <a:t>качалка</a:t>
            </a:r>
            <a:endParaRPr lang="nb-NO" sz="1800">
              <a:latin typeface="Calibri" charset="0"/>
            </a:endParaRPr>
          </a:p>
        </p:txBody>
      </p:sp>
      <p:sp>
        <p:nvSpPr>
          <p:cNvPr id="42000" name="TextBox 18"/>
          <p:cNvSpPr txBox="1">
            <a:spLocks noChangeArrowheads="1"/>
          </p:cNvSpPr>
          <p:nvPr/>
        </p:nvSpPr>
        <p:spPr bwMode="auto">
          <a:xfrm>
            <a:off x="4479925" y="4800600"/>
            <a:ext cx="703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ru-RU" sz="1800" b="1"/>
              <a:t>стул</a:t>
            </a:r>
            <a:endParaRPr lang="nb-NO" sz="1800" b="1"/>
          </a:p>
        </p:txBody>
      </p:sp>
      <p:sp>
        <p:nvSpPr>
          <p:cNvPr id="42001" name="AutoShape 10"/>
          <p:cNvSpPr>
            <a:spLocks noChangeArrowheads="1"/>
          </p:cNvSpPr>
          <p:nvPr/>
        </p:nvSpPr>
        <p:spPr bwMode="auto">
          <a:xfrm>
            <a:off x="6324600" y="3276600"/>
            <a:ext cx="1981200" cy="1752600"/>
          </a:xfrm>
          <a:prstGeom prst="roundRect">
            <a:avLst>
              <a:gd name="adj" fmla="val 1666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nb-NO">
              <a:latin typeface="Calibri" charset="0"/>
            </a:endParaRPr>
          </a:p>
        </p:txBody>
      </p:sp>
      <p:sp>
        <p:nvSpPr>
          <p:cNvPr id="42002" name="Line 12"/>
          <p:cNvSpPr>
            <a:spLocks noChangeShapeType="1"/>
          </p:cNvSpPr>
          <p:nvPr/>
        </p:nvSpPr>
        <p:spPr bwMode="auto">
          <a:xfrm>
            <a:off x="6502400" y="2895600"/>
            <a:ext cx="584200" cy="38100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pic>
        <p:nvPicPr>
          <p:cNvPr id="42003"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flipH="1">
            <a:off x="2041525" y="1600200"/>
            <a:ext cx="1651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099729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2"/>
          <p:cNvSpPr>
            <a:spLocks noGrp="1"/>
          </p:cNvSpPr>
          <p:nvPr>
            <p:ph type="title"/>
          </p:nvPr>
        </p:nvSpPr>
        <p:spPr/>
        <p:txBody>
          <a:bodyPr>
            <a:normAutofit/>
          </a:bodyPr>
          <a:lstStyle/>
          <a:p>
            <a:pPr eaLnBrk="1" hangingPunct="1"/>
            <a:r>
              <a:rPr lang="nb-NO" sz="3600" dirty="0">
                <a:latin typeface="Calibri" charset="0"/>
                <a:ea typeface="ＭＳ Ｐゴシック" charset="0"/>
                <a:cs typeface="ＭＳ Ｐゴシック" charset="0"/>
              </a:rPr>
              <a:t>The </a:t>
            </a:r>
            <a:r>
              <a:rPr lang="nb-NO" sz="3600" dirty="0" err="1">
                <a:latin typeface="Calibri" charset="0"/>
                <a:ea typeface="ＭＳ Ｐゴシック" charset="0"/>
                <a:cs typeface="ＭＳ Ｐゴシック" charset="0"/>
              </a:rPr>
              <a:t>take-home</a:t>
            </a:r>
            <a:r>
              <a:rPr lang="nb-NO" sz="3600" dirty="0">
                <a:latin typeface="Calibri" charset="0"/>
                <a:ea typeface="ＭＳ Ｐゴシック" charset="0"/>
                <a:cs typeface="ＭＳ Ｐゴシック" charset="0"/>
              </a:rPr>
              <a:t> </a:t>
            </a:r>
            <a:r>
              <a:rPr lang="nb-NO" sz="3600" dirty="0" err="1">
                <a:latin typeface="Calibri" charset="0"/>
                <a:ea typeface="ＭＳ Ｐゴシック" charset="0"/>
                <a:cs typeface="ＭＳ Ｐゴシック" charset="0"/>
              </a:rPr>
              <a:t>lesson</a:t>
            </a:r>
            <a:r>
              <a:rPr lang="nb-NO" sz="3600" dirty="0">
                <a:latin typeface="Calibri" charset="0"/>
                <a:ea typeface="ＭＳ Ｐゴシック" charset="0"/>
                <a:cs typeface="ＭＳ Ｐゴシック" charset="0"/>
              </a:rPr>
              <a:t> </a:t>
            </a:r>
            <a:r>
              <a:rPr lang="nb-NO" sz="3600" dirty="0" err="1">
                <a:latin typeface="Calibri" charset="0"/>
                <a:ea typeface="ＭＳ Ｐゴシック" charset="0"/>
                <a:cs typeface="ＭＳ Ｐゴシック" charset="0"/>
              </a:rPr>
              <a:t>about</a:t>
            </a:r>
            <a:r>
              <a:rPr lang="nb-NO" sz="3600" dirty="0">
                <a:latin typeface="Calibri" charset="0"/>
                <a:ea typeface="ＭＳ Ｐゴシック" charset="0"/>
                <a:cs typeface="ＭＳ Ｐゴシック" charset="0"/>
              </a:rPr>
              <a:t> </a:t>
            </a:r>
            <a:r>
              <a:rPr lang="nb-NO" sz="3600" dirty="0" err="1">
                <a:latin typeface="Calibri" charset="0"/>
                <a:ea typeface="ＭＳ Ｐゴシック" charset="0"/>
                <a:cs typeface="ＭＳ Ｐゴシック" charset="0"/>
              </a:rPr>
              <a:t>chairs</a:t>
            </a:r>
            <a:r>
              <a:rPr lang="nb-NO" sz="3600" dirty="0">
                <a:latin typeface="Calibri" charset="0"/>
                <a:ea typeface="ＭＳ Ｐゴシック" charset="0"/>
                <a:cs typeface="ＭＳ Ｐゴシック" charset="0"/>
              </a:rPr>
              <a:t>:</a:t>
            </a:r>
          </a:p>
        </p:txBody>
      </p:sp>
      <p:sp>
        <p:nvSpPr>
          <p:cNvPr id="44035" name="Content Placeholder 3"/>
          <p:cNvSpPr>
            <a:spLocks noGrp="1"/>
          </p:cNvSpPr>
          <p:nvPr>
            <p:ph idx="1"/>
          </p:nvPr>
        </p:nvSpPr>
        <p:spPr/>
        <p:txBody>
          <a:bodyPr/>
          <a:lstStyle/>
          <a:p>
            <a:pPr eaLnBrk="1" hangingPunct="1"/>
            <a:r>
              <a:rPr lang="nb-NO" sz="3600">
                <a:latin typeface="Calibri" charset="0"/>
                <a:ea typeface="ＭＳ Ｐゴシック" charset="0"/>
                <a:cs typeface="ＭＳ Ｐゴシック" charset="0"/>
              </a:rPr>
              <a:t>Categorization isn’t “out there” in the world, reality can be categorized in different ways</a:t>
            </a:r>
          </a:p>
          <a:p>
            <a:pPr eaLnBrk="1" hangingPunct="1"/>
            <a:r>
              <a:rPr lang="nb-NO" sz="3600">
                <a:latin typeface="Calibri" charset="0"/>
                <a:ea typeface="ＭＳ Ｐゴシック" charset="0"/>
                <a:cs typeface="ＭＳ Ｐゴシック" charset="0"/>
              </a:rPr>
              <a:t>Different languages can use different strategies for categorizing experience</a:t>
            </a:r>
          </a:p>
        </p:txBody>
      </p:sp>
    </p:spTree>
    <p:extLst>
      <p:ext uri="{BB962C8B-B14F-4D97-AF65-F5344CB8AC3E}">
        <p14:creationId xmlns:p14="http://schemas.microsoft.com/office/powerpoint/2010/main" val="42651915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609600"/>
            <a:ext cx="6858000" cy="863600"/>
          </a:xfrm>
        </p:spPr>
        <p:txBody>
          <a:bodyPr rtlCol="0">
            <a:noAutofit/>
          </a:bodyPr>
          <a:lstStyle/>
          <a:p>
            <a:pPr eaLnBrk="1" fontAlgn="auto" hangingPunct="1">
              <a:spcAft>
                <a:spcPts val="0"/>
              </a:spcAft>
              <a:defRPr/>
            </a:pPr>
            <a:r>
              <a:rPr lang="nb-NO" sz="3200" dirty="0" err="1">
                <a:ea typeface="+mj-ea"/>
                <a:cs typeface="+mj-cs"/>
              </a:rPr>
              <a:t>Which</a:t>
            </a:r>
            <a:r>
              <a:rPr lang="nb-NO" sz="3200" dirty="0">
                <a:ea typeface="+mj-ea"/>
                <a:cs typeface="+mj-cs"/>
              </a:rPr>
              <a:t> </a:t>
            </a:r>
            <a:r>
              <a:rPr lang="nb-NO" sz="3200" dirty="0" err="1">
                <a:ea typeface="+mj-ea"/>
                <a:cs typeface="+mj-cs"/>
              </a:rPr>
              <a:t>two</a:t>
            </a:r>
            <a:r>
              <a:rPr lang="nb-NO" sz="3200" dirty="0">
                <a:ea typeface="+mj-ea"/>
                <a:cs typeface="+mj-cs"/>
              </a:rPr>
              <a:t> </a:t>
            </a:r>
            <a:r>
              <a:rPr lang="nb-NO" sz="3200" dirty="0" err="1">
                <a:ea typeface="+mj-ea"/>
                <a:cs typeface="+mj-cs"/>
              </a:rPr>
              <a:t>items</a:t>
            </a:r>
            <a:r>
              <a:rPr lang="nb-NO" sz="3200" dirty="0">
                <a:ea typeface="+mj-ea"/>
                <a:cs typeface="+mj-cs"/>
              </a:rPr>
              <a:t> </a:t>
            </a:r>
            <a:r>
              <a:rPr lang="nb-NO" sz="3200" dirty="0" err="1">
                <a:ea typeface="+mj-ea"/>
                <a:cs typeface="+mj-cs"/>
              </a:rPr>
              <a:t>belong</a:t>
            </a:r>
            <a:r>
              <a:rPr lang="nb-NO" sz="3200" dirty="0">
                <a:ea typeface="+mj-ea"/>
                <a:cs typeface="+mj-cs"/>
              </a:rPr>
              <a:t> </a:t>
            </a:r>
            <a:r>
              <a:rPr lang="nb-NO" sz="3200" dirty="0" err="1">
                <a:ea typeface="+mj-ea"/>
                <a:cs typeface="+mj-cs"/>
              </a:rPr>
              <a:t>together</a:t>
            </a:r>
            <a:r>
              <a:rPr lang="nb-NO" sz="3200" dirty="0">
                <a:ea typeface="+mj-ea"/>
                <a:cs typeface="+mj-cs"/>
              </a:rPr>
              <a:t>?</a:t>
            </a:r>
          </a:p>
        </p:txBody>
      </p:sp>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025" y="2438400"/>
            <a:ext cx="26463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908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2438400"/>
            <a:ext cx="26574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84985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799" y="609600"/>
            <a:ext cx="7679268" cy="863600"/>
          </a:xfrm>
        </p:spPr>
        <p:txBody>
          <a:bodyPr rtlCol="0">
            <a:noAutofit/>
          </a:bodyPr>
          <a:lstStyle/>
          <a:p>
            <a:pPr eaLnBrk="1" fontAlgn="auto" hangingPunct="1">
              <a:spcAft>
                <a:spcPts val="0"/>
              </a:spcAft>
              <a:defRPr/>
            </a:pPr>
            <a:r>
              <a:rPr lang="nb-NO" sz="3200" dirty="0">
                <a:ea typeface="+mj-ea"/>
                <a:cs typeface="+mj-cs"/>
              </a:rPr>
              <a:t>How </a:t>
            </a:r>
            <a:r>
              <a:rPr lang="nb-NO" sz="3200" dirty="0" err="1">
                <a:ea typeface="+mj-ea"/>
                <a:cs typeface="+mj-cs"/>
              </a:rPr>
              <a:t>many</a:t>
            </a:r>
            <a:r>
              <a:rPr lang="nb-NO" sz="3200" dirty="0">
                <a:ea typeface="+mj-ea"/>
                <a:cs typeface="+mj-cs"/>
              </a:rPr>
              <a:t> </a:t>
            </a:r>
            <a:r>
              <a:rPr lang="nb-NO" sz="3200" dirty="0" err="1">
                <a:ea typeface="+mj-ea"/>
                <a:cs typeface="+mj-cs"/>
              </a:rPr>
              <a:t>of</a:t>
            </a:r>
            <a:r>
              <a:rPr lang="nb-NO" sz="3200" dirty="0">
                <a:ea typeface="+mj-ea"/>
                <a:cs typeface="+mj-cs"/>
              </a:rPr>
              <a:t> </a:t>
            </a:r>
            <a:r>
              <a:rPr lang="nb-NO" sz="3200" dirty="0" err="1">
                <a:ea typeface="+mj-ea"/>
                <a:cs typeface="+mj-cs"/>
              </a:rPr>
              <a:t>you</a:t>
            </a:r>
            <a:r>
              <a:rPr lang="nb-NO" sz="3200" dirty="0">
                <a:ea typeface="+mj-ea"/>
                <a:cs typeface="+mj-cs"/>
              </a:rPr>
              <a:t> </a:t>
            </a:r>
            <a:r>
              <a:rPr lang="nb-NO" sz="3200" dirty="0" err="1">
                <a:ea typeface="+mj-ea"/>
                <a:cs typeface="+mj-cs"/>
              </a:rPr>
              <a:t>chose</a:t>
            </a:r>
            <a:r>
              <a:rPr lang="nb-NO" sz="3200" dirty="0">
                <a:ea typeface="+mj-ea"/>
                <a:cs typeface="+mj-cs"/>
              </a:rPr>
              <a:t> </a:t>
            </a:r>
            <a:r>
              <a:rPr lang="nb-NO" sz="3200" dirty="0" err="1">
                <a:ea typeface="+mj-ea"/>
                <a:cs typeface="+mj-cs"/>
              </a:rPr>
              <a:t>this</a:t>
            </a:r>
            <a:r>
              <a:rPr lang="nb-NO" sz="3200" dirty="0">
                <a:ea typeface="+mj-ea"/>
                <a:cs typeface="+mj-cs"/>
              </a:rPr>
              <a:t> </a:t>
            </a:r>
            <a:r>
              <a:rPr lang="nb-NO" sz="3200" dirty="0" err="1">
                <a:ea typeface="+mj-ea"/>
                <a:cs typeface="+mj-cs"/>
              </a:rPr>
              <a:t>solution</a:t>
            </a:r>
            <a:r>
              <a:rPr lang="nb-NO" sz="3200" dirty="0">
                <a:ea typeface="+mj-ea"/>
                <a:cs typeface="+mj-cs"/>
              </a:rPr>
              <a:t>?</a:t>
            </a:r>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025" y="2438400"/>
            <a:ext cx="26463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908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2438400"/>
            <a:ext cx="26574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AutoShape 7"/>
          <p:cNvSpPr>
            <a:spLocks noChangeArrowheads="1"/>
          </p:cNvSpPr>
          <p:nvPr/>
        </p:nvSpPr>
        <p:spPr bwMode="auto">
          <a:xfrm>
            <a:off x="533400" y="2286000"/>
            <a:ext cx="5638800" cy="3124200"/>
          </a:xfrm>
          <a:prstGeom prst="roundRect">
            <a:avLst>
              <a:gd name="adj" fmla="val 1666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nb-NO">
              <a:latin typeface="Calibri" charset="0"/>
            </a:endParaRPr>
          </a:p>
        </p:txBody>
      </p:sp>
    </p:spTree>
    <p:extLst>
      <p:ext uri="{BB962C8B-B14F-4D97-AF65-F5344CB8AC3E}">
        <p14:creationId xmlns:p14="http://schemas.microsoft.com/office/powerpoint/2010/main" val="15432482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025" y="2438400"/>
            <a:ext cx="26463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908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2438400"/>
            <a:ext cx="26574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AutoShape 6"/>
          <p:cNvSpPr>
            <a:spLocks noChangeArrowheads="1"/>
          </p:cNvSpPr>
          <p:nvPr/>
        </p:nvSpPr>
        <p:spPr bwMode="auto">
          <a:xfrm>
            <a:off x="3124200" y="2286000"/>
            <a:ext cx="5638800" cy="3124200"/>
          </a:xfrm>
          <a:prstGeom prst="roundRect">
            <a:avLst>
              <a:gd name="adj" fmla="val 16667"/>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nb-NO">
              <a:latin typeface="Calibri" charset="0"/>
            </a:endParaRPr>
          </a:p>
        </p:txBody>
      </p:sp>
      <p:sp>
        <p:nvSpPr>
          <p:cNvPr id="8" name="Rectangle 2"/>
          <p:cNvSpPr txBox="1">
            <a:spLocks noChangeArrowheads="1"/>
          </p:cNvSpPr>
          <p:nvPr/>
        </p:nvSpPr>
        <p:spPr>
          <a:xfrm>
            <a:off x="685799" y="609600"/>
            <a:ext cx="7679268" cy="863600"/>
          </a:xfrm>
          <a:prstGeom prst="rect">
            <a:avLst/>
          </a:prstGeom>
        </p:spPr>
        <p:txBody>
          <a:bodyPr vert="horz" lIns="91440" tIns="45720" rIns="91440" bIns="45720" rtlCol="0" anchor="b">
            <a:noAutofit/>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pPr>
              <a:defRPr/>
            </a:pPr>
            <a:r>
              <a:rPr lang="nb-NO" sz="3200" smtClean="0">
                <a:cs typeface="+mj-cs"/>
              </a:rPr>
              <a:t>How many of you chose this solution?</a:t>
            </a:r>
            <a:endParaRPr lang="nb-NO" sz="3200" dirty="0">
              <a:cs typeface="+mj-cs"/>
            </a:endParaRPr>
          </a:p>
        </p:txBody>
      </p:sp>
    </p:spTree>
    <p:extLst>
      <p:ext uri="{BB962C8B-B14F-4D97-AF65-F5344CB8AC3E}">
        <p14:creationId xmlns:p14="http://schemas.microsoft.com/office/powerpoint/2010/main" val="184488760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799" y="609600"/>
            <a:ext cx="8143875" cy="914400"/>
          </a:xfrm>
        </p:spPr>
        <p:txBody>
          <a:bodyPr rtlCol="0">
            <a:noAutofit/>
          </a:bodyPr>
          <a:lstStyle/>
          <a:p>
            <a:pPr eaLnBrk="1" fontAlgn="auto" hangingPunct="1">
              <a:spcAft>
                <a:spcPts val="0"/>
              </a:spcAft>
              <a:defRPr/>
            </a:pPr>
            <a:r>
              <a:rPr lang="nb-NO" sz="2800" dirty="0" err="1">
                <a:ea typeface="+mj-ea"/>
                <a:cs typeface="+mj-cs"/>
              </a:rPr>
              <a:t>Why</a:t>
            </a:r>
            <a:r>
              <a:rPr lang="nb-NO" sz="2800" dirty="0">
                <a:ea typeface="+mj-ea"/>
                <a:cs typeface="+mj-cs"/>
              </a:rPr>
              <a:t> </a:t>
            </a:r>
            <a:r>
              <a:rPr lang="nb-NO" sz="2800" dirty="0" err="1">
                <a:ea typeface="+mj-ea"/>
                <a:cs typeface="+mj-cs"/>
              </a:rPr>
              <a:t>did</a:t>
            </a:r>
            <a:r>
              <a:rPr lang="nb-NO" sz="2800" dirty="0">
                <a:ea typeface="+mj-ea"/>
                <a:cs typeface="+mj-cs"/>
              </a:rPr>
              <a:t> </a:t>
            </a:r>
            <a:r>
              <a:rPr lang="nb-NO" sz="2800" dirty="0" err="1">
                <a:ea typeface="+mj-ea"/>
                <a:cs typeface="+mj-cs"/>
              </a:rPr>
              <a:t>you</a:t>
            </a:r>
            <a:r>
              <a:rPr lang="nb-NO" sz="2800" dirty="0">
                <a:ea typeface="+mj-ea"/>
                <a:cs typeface="+mj-cs"/>
              </a:rPr>
              <a:t> </a:t>
            </a:r>
            <a:r>
              <a:rPr lang="nb-NO" sz="2800" dirty="0" err="1">
                <a:ea typeface="+mj-ea"/>
                <a:cs typeface="+mj-cs"/>
              </a:rPr>
              <a:t>choose</a:t>
            </a:r>
            <a:r>
              <a:rPr lang="nb-NO" sz="2800" dirty="0">
                <a:ea typeface="+mj-ea"/>
                <a:cs typeface="+mj-cs"/>
              </a:rPr>
              <a:t> </a:t>
            </a:r>
            <a:r>
              <a:rPr lang="nb-NO" sz="2800" dirty="0" err="1">
                <a:ea typeface="+mj-ea"/>
                <a:cs typeface="+mj-cs"/>
              </a:rPr>
              <a:t>the</a:t>
            </a:r>
            <a:r>
              <a:rPr lang="nb-NO" sz="2800" dirty="0">
                <a:ea typeface="+mj-ea"/>
                <a:cs typeface="+mj-cs"/>
              </a:rPr>
              <a:t> </a:t>
            </a:r>
            <a:r>
              <a:rPr lang="nb-NO" sz="2800" dirty="0" err="1">
                <a:ea typeface="+mj-ea"/>
                <a:cs typeface="+mj-cs"/>
              </a:rPr>
              <a:t>solution</a:t>
            </a:r>
            <a:r>
              <a:rPr lang="nb-NO" sz="2800" dirty="0">
                <a:ea typeface="+mj-ea"/>
                <a:cs typeface="+mj-cs"/>
              </a:rPr>
              <a:t> </a:t>
            </a:r>
            <a:r>
              <a:rPr lang="nb-NO" sz="2800" dirty="0" err="1">
                <a:ea typeface="+mj-ea"/>
                <a:cs typeface="+mj-cs"/>
              </a:rPr>
              <a:t>you</a:t>
            </a:r>
            <a:r>
              <a:rPr lang="nb-NO" sz="2800" dirty="0">
                <a:ea typeface="+mj-ea"/>
                <a:cs typeface="+mj-cs"/>
              </a:rPr>
              <a:t> </a:t>
            </a:r>
            <a:r>
              <a:rPr lang="nb-NO" sz="2800" dirty="0" err="1">
                <a:ea typeface="+mj-ea"/>
                <a:cs typeface="+mj-cs"/>
              </a:rPr>
              <a:t>did</a:t>
            </a:r>
            <a:r>
              <a:rPr lang="nb-NO" sz="2800" dirty="0">
                <a:ea typeface="+mj-ea"/>
                <a:cs typeface="+mj-cs"/>
              </a:rPr>
              <a:t>?</a:t>
            </a: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025" y="2438400"/>
            <a:ext cx="26463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908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2438400"/>
            <a:ext cx="26574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 Box 7"/>
          <p:cNvSpPr txBox="1">
            <a:spLocks noChangeArrowheads="1"/>
          </p:cNvSpPr>
          <p:nvPr/>
        </p:nvSpPr>
        <p:spPr bwMode="auto">
          <a:xfrm>
            <a:off x="593725" y="5229225"/>
            <a:ext cx="2149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dirty="0">
                <a:latin typeface="Calibri" charset="0"/>
              </a:rPr>
              <a:t>English: </a:t>
            </a:r>
            <a:r>
              <a:rPr lang="nb-NO" sz="1800" b="1" dirty="0" err="1">
                <a:latin typeface="Calibri" charset="0"/>
              </a:rPr>
              <a:t>chair</a:t>
            </a:r>
            <a:endParaRPr lang="nb-NO" sz="1800" dirty="0">
              <a:latin typeface="Calibri" charset="0"/>
            </a:endParaRPr>
          </a:p>
          <a:p>
            <a:pPr eaLnBrk="1" hangingPunct="1"/>
            <a:r>
              <a:rPr lang="nb-NO" sz="1800" dirty="0" err="1">
                <a:latin typeface="Calibri" charset="0"/>
              </a:rPr>
              <a:t>Czech</a:t>
            </a:r>
            <a:r>
              <a:rPr lang="nb-NO" sz="1800" dirty="0">
                <a:latin typeface="Calibri" charset="0"/>
              </a:rPr>
              <a:t>: </a:t>
            </a:r>
            <a:r>
              <a:rPr lang="nb-NO" sz="1800" dirty="0" err="1" smtClean="0">
                <a:latin typeface="Calibri" charset="0"/>
              </a:rPr>
              <a:t>křeslo</a:t>
            </a:r>
            <a:r>
              <a:rPr lang="nb-NO" sz="1800" dirty="0" smtClean="0">
                <a:latin typeface="Calibri" charset="0"/>
              </a:rPr>
              <a:t> (</a:t>
            </a:r>
            <a:r>
              <a:rPr lang="nb-NO" sz="1800" dirty="0" err="1" smtClean="0">
                <a:latin typeface="Calibri" charset="0"/>
              </a:rPr>
              <a:t>židle</a:t>
            </a:r>
            <a:r>
              <a:rPr lang="nb-NO" sz="1800" dirty="0">
                <a:latin typeface="Calibri" charset="0"/>
              </a:rPr>
              <a:t>?</a:t>
            </a:r>
            <a:r>
              <a:rPr lang="nb-NO" sz="1800" dirty="0" smtClean="0">
                <a:latin typeface="Calibri" charset="0"/>
              </a:rPr>
              <a:t>)</a:t>
            </a:r>
            <a:endParaRPr lang="nb-NO" sz="1800" dirty="0">
              <a:latin typeface="Calibri" charset="0"/>
            </a:endParaRPr>
          </a:p>
        </p:txBody>
      </p:sp>
      <p:sp>
        <p:nvSpPr>
          <p:cNvPr id="31751" name="Text Box 8"/>
          <p:cNvSpPr txBox="1">
            <a:spLocks noChangeArrowheads="1"/>
          </p:cNvSpPr>
          <p:nvPr/>
        </p:nvSpPr>
        <p:spPr bwMode="auto">
          <a:xfrm>
            <a:off x="2819400" y="5257800"/>
            <a:ext cx="23057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dirty="0">
                <a:latin typeface="Calibri" charset="0"/>
              </a:rPr>
              <a:t>English: </a:t>
            </a:r>
            <a:r>
              <a:rPr lang="nb-NO" sz="1800" dirty="0" err="1">
                <a:latin typeface="Calibri" charset="0"/>
              </a:rPr>
              <a:t>wheel</a:t>
            </a:r>
            <a:r>
              <a:rPr lang="nb-NO" sz="1800" b="1" dirty="0" err="1">
                <a:latin typeface="Calibri" charset="0"/>
              </a:rPr>
              <a:t>chair</a:t>
            </a:r>
            <a:endParaRPr lang="nb-NO" sz="1800" dirty="0">
              <a:latin typeface="Calibri" charset="0"/>
            </a:endParaRPr>
          </a:p>
          <a:p>
            <a:pPr eaLnBrk="1" hangingPunct="1"/>
            <a:r>
              <a:rPr lang="nb-NO" sz="1800" dirty="0" err="1">
                <a:latin typeface="Calibri" charset="0"/>
              </a:rPr>
              <a:t>Czech</a:t>
            </a:r>
            <a:r>
              <a:rPr lang="nb-NO" sz="1800" dirty="0">
                <a:latin typeface="Calibri" charset="0"/>
              </a:rPr>
              <a:t>: </a:t>
            </a:r>
            <a:r>
              <a:rPr lang="cs-CZ" sz="1800" dirty="0">
                <a:latin typeface="Calibri" charset="0"/>
              </a:rPr>
              <a:t>invalidní vozík /</a:t>
            </a:r>
          </a:p>
          <a:p>
            <a:pPr eaLnBrk="1" hangingPunct="1"/>
            <a:r>
              <a:rPr lang="cs-CZ" sz="1800" dirty="0">
                <a:latin typeface="Calibri" charset="0"/>
              </a:rPr>
              <a:t>kolečkové křeslo</a:t>
            </a:r>
            <a:endParaRPr lang="nb-NO" sz="1800" dirty="0">
              <a:latin typeface="Calibri" charset="0"/>
            </a:endParaRPr>
          </a:p>
        </p:txBody>
      </p:sp>
      <p:sp>
        <p:nvSpPr>
          <p:cNvPr id="31752" name="Text Box 9"/>
          <p:cNvSpPr txBox="1">
            <a:spLocks noChangeArrowheads="1"/>
          </p:cNvSpPr>
          <p:nvPr/>
        </p:nvSpPr>
        <p:spPr bwMode="auto">
          <a:xfrm>
            <a:off x="5943600" y="5257800"/>
            <a:ext cx="20501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b-NO" sz="1800" dirty="0">
                <a:latin typeface="Calibri" charset="0"/>
              </a:rPr>
              <a:t>English: </a:t>
            </a:r>
            <a:r>
              <a:rPr lang="nb-NO" sz="1800" dirty="0" err="1">
                <a:latin typeface="Calibri" charset="0"/>
              </a:rPr>
              <a:t>cart</a:t>
            </a:r>
            <a:endParaRPr lang="nb-NO" sz="1800" dirty="0">
              <a:latin typeface="Calibri" charset="0"/>
            </a:endParaRPr>
          </a:p>
          <a:p>
            <a:pPr eaLnBrk="1" hangingPunct="1"/>
            <a:r>
              <a:rPr lang="nb-NO" sz="1800" dirty="0" err="1">
                <a:latin typeface="Calibri" charset="0"/>
              </a:rPr>
              <a:t>Czech</a:t>
            </a:r>
            <a:r>
              <a:rPr lang="nb-NO" sz="1800" dirty="0">
                <a:latin typeface="Calibri" charset="0"/>
              </a:rPr>
              <a:t>: </a:t>
            </a:r>
            <a:r>
              <a:rPr lang="nb-NO" sz="1800" b="1" dirty="0" err="1" smtClean="0">
                <a:latin typeface="Calibri" charset="0"/>
              </a:rPr>
              <a:t>vozík</a:t>
            </a:r>
            <a:r>
              <a:rPr lang="nb-NO" sz="1800" b="1" dirty="0" smtClean="0">
                <a:latin typeface="Calibri" charset="0"/>
              </a:rPr>
              <a:t> </a:t>
            </a:r>
            <a:r>
              <a:rPr lang="nb-NO" sz="1800" b="1" dirty="0">
                <a:latin typeface="Calibri" charset="0"/>
              </a:rPr>
              <a:t>= ‘</a:t>
            </a:r>
            <a:r>
              <a:rPr lang="nb-NO" sz="1800" b="1" dirty="0" err="1">
                <a:latin typeface="Calibri" charset="0"/>
              </a:rPr>
              <a:t>cart</a:t>
            </a:r>
            <a:r>
              <a:rPr lang="nb-NO" sz="1800" b="1" dirty="0">
                <a:latin typeface="Calibri" charset="0"/>
              </a:rPr>
              <a:t>’</a:t>
            </a:r>
            <a:endParaRPr lang="nb-NO" sz="1800" dirty="0">
              <a:latin typeface="Calibri" charset="0"/>
            </a:endParaRPr>
          </a:p>
        </p:txBody>
      </p:sp>
    </p:spTree>
    <p:extLst>
      <p:ext uri="{BB962C8B-B14F-4D97-AF65-F5344CB8AC3E}">
        <p14:creationId xmlns:p14="http://schemas.microsoft.com/office/powerpoint/2010/main" val="33939029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Apple Bow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600200"/>
            <a:ext cx="34083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11"/>
          <p:cNvSpPr txBox="1">
            <a:spLocks noChangeArrowheads="1"/>
          </p:cNvSpPr>
          <p:nvPr/>
        </p:nvSpPr>
        <p:spPr bwMode="auto">
          <a:xfrm>
            <a:off x="152400" y="228600"/>
            <a:ext cx="7315200" cy="1066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latin typeface="Calibri" charset="0"/>
                <a:cs typeface="Arial" charset="0"/>
              </a:rPr>
              <a:t>Think of all the ways that you could describe where the apples are</a:t>
            </a:r>
          </a:p>
        </p:txBody>
      </p:sp>
    </p:spTree>
    <p:extLst>
      <p:ext uri="{BB962C8B-B14F-4D97-AF65-F5344CB8AC3E}">
        <p14:creationId xmlns:p14="http://schemas.microsoft.com/office/powerpoint/2010/main" val="14872091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00"/>
            <a:ext cx="9144000" cy="4303059"/>
          </a:xfrm>
          <a:prstGeom prst="rect">
            <a:avLst/>
          </a:prstGeom>
        </p:spPr>
      </p:pic>
    </p:spTree>
    <p:extLst>
      <p:ext uri="{BB962C8B-B14F-4D97-AF65-F5344CB8AC3E}">
        <p14:creationId xmlns:p14="http://schemas.microsoft.com/office/powerpoint/2010/main" val="166271549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Apple Bow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600200"/>
            <a:ext cx="34083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descr="4-H-Girl-Teen-2-Web"/>
          <p:cNvPicPr>
            <a:picLocks noChangeAspect="1" noChangeArrowheads="1"/>
          </p:cNvPicPr>
          <p:nvPr/>
        </p:nvPicPr>
        <p:blipFill>
          <a:blip r:embed="rId4">
            <a:extLst>
              <a:ext uri="{28A0092B-C50C-407E-A947-70E740481C1C}">
                <a14:useLocalDpi xmlns:a14="http://schemas.microsoft.com/office/drawing/2010/main" val="0"/>
              </a:ext>
            </a:extLst>
          </a:blip>
          <a:srcRect b="18182"/>
          <a:stretch>
            <a:fillRect/>
          </a:stretch>
        </p:blipFill>
        <p:spPr bwMode="auto">
          <a:xfrm>
            <a:off x="0" y="0"/>
            <a:ext cx="173196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descr="4-H-Boy-Teen-2-Web"/>
          <p:cNvPicPr>
            <a:picLocks noChangeAspect="1" noChangeArrowheads="1"/>
          </p:cNvPicPr>
          <p:nvPr/>
        </p:nvPicPr>
        <p:blipFill>
          <a:blip r:embed="rId5">
            <a:extLst>
              <a:ext uri="{28A0092B-C50C-407E-A947-70E740481C1C}">
                <a14:useLocalDpi xmlns:a14="http://schemas.microsoft.com/office/drawing/2010/main" val="0"/>
              </a:ext>
            </a:extLst>
          </a:blip>
          <a:srcRect b="17241"/>
          <a:stretch>
            <a:fillRect/>
          </a:stretch>
        </p:blipFill>
        <p:spPr bwMode="auto">
          <a:xfrm>
            <a:off x="0" y="4724400"/>
            <a:ext cx="20256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4-H-Girl-Teen-1-Web"/>
          <p:cNvPicPr>
            <a:picLocks noChangeAspect="1" noChangeArrowheads="1"/>
          </p:cNvPicPr>
          <p:nvPr/>
        </p:nvPicPr>
        <p:blipFill>
          <a:blip r:embed="rId6">
            <a:extLst>
              <a:ext uri="{28A0092B-C50C-407E-A947-70E740481C1C}">
                <a14:useLocalDpi xmlns:a14="http://schemas.microsoft.com/office/drawing/2010/main" val="0"/>
              </a:ext>
            </a:extLst>
          </a:blip>
          <a:srcRect b="15152"/>
          <a:stretch>
            <a:fillRect/>
          </a:stretch>
        </p:blipFill>
        <p:spPr bwMode="auto">
          <a:xfrm>
            <a:off x="7186613" y="4724400"/>
            <a:ext cx="195738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descr="4-H-Boy-Teen-1-Web"/>
          <p:cNvPicPr>
            <a:picLocks noChangeAspect="1" noChangeArrowheads="1"/>
          </p:cNvPicPr>
          <p:nvPr/>
        </p:nvPicPr>
        <p:blipFill>
          <a:blip r:embed="rId7">
            <a:extLst>
              <a:ext uri="{28A0092B-C50C-407E-A947-70E740481C1C}">
                <a14:useLocalDpi xmlns:a14="http://schemas.microsoft.com/office/drawing/2010/main" val="0"/>
              </a:ext>
            </a:extLst>
          </a:blip>
          <a:srcRect l="10001" r="18571" b="19722"/>
          <a:stretch>
            <a:fillRect/>
          </a:stretch>
        </p:blipFill>
        <p:spPr bwMode="auto">
          <a:xfrm>
            <a:off x="7239000" y="0"/>
            <a:ext cx="1905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AutoShape 7"/>
          <p:cNvSpPr>
            <a:spLocks noChangeArrowheads="1"/>
          </p:cNvSpPr>
          <p:nvPr/>
        </p:nvSpPr>
        <p:spPr bwMode="auto">
          <a:xfrm>
            <a:off x="1676400" y="152400"/>
            <a:ext cx="2819400" cy="1066800"/>
          </a:xfrm>
          <a:prstGeom prst="wedgeRoundRectCallout">
            <a:avLst>
              <a:gd name="adj1" fmla="val -57093"/>
              <a:gd name="adj2" fmla="val 61458"/>
              <a:gd name="adj3" fmla="val 16667"/>
            </a:avLst>
          </a:prstGeom>
          <a:solidFill>
            <a:srgbClr val="FFFFFF"/>
          </a:solidFill>
          <a:ln w="9525">
            <a:solidFill>
              <a:schemeClr val="tx1"/>
            </a:solidFill>
            <a:miter lim="800000"/>
            <a:headEnd/>
            <a:tailEnd/>
          </a:ln>
        </p:spPr>
        <p:txBody>
          <a:bodyPr/>
          <a:lstStyle/>
          <a:p>
            <a:r>
              <a:rPr lang="nb-NO" sz="2400">
                <a:latin typeface="Calibri" charset="0"/>
                <a:cs typeface="Arial" charset="0"/>
              </a:rPr>
              <a:t>A: The apples are inside-bowl</a:t>
            </a:r>
            <a:endParaRPr lang="en-US" sz="2400">
              <a:latin typeface="Calibri" charset="0"/>
              <a:cs typeface="Arial" charset="0"/>
            </a:endParaRPr>
          </a:p>
        </p:txBody>
      </p:sp>
      <p:sp>
        <p:nvSpPr>
          <p:cNvPr id="30728" name="AutoShape 8"/>
          <p:cNvSpPr>
            <a:spLocks noChangeArrowheads="1"/>
          </p:cNvSpPr>
          <p:nvPr/>
        </p:nvSpPr>
        <p:spPr bwMode="auto">
          <a:xfrm flipH="1">
            <a:off x="4953000" y="152400"/>
            <a:ext cx="2514600" cy="1143000"/>
          </a:xfrm>
          <a:prstGeom prst="wedgeRoundRectCallout">
            <a:avLst>
              <a:gd name="adj1" fmla="val -46782"/>
              <a:gd name="adj2" fmla="val 56667"/>
              <a:gd name="adj3" fmla="val 16667"/>
            </a:avLst>
          </a:prstGeom>
          <a:solidFill>
            <a:srgbClr val="FFFFFF"/>
          </a:solidFill>
          <a:ln w="9525">
            <a:solidFill>
              <a:schemeClr val="tx1"/>
            </a:solidFill>
            <a:miter lim="800000"/>
            <a:headEnd/>
            <a:tailEnd/>
          </a:ln>
        </p:spPr>
        <p:txBody>
          <a:bodyPr/>
          <a:lstStyle/>
          <a:p>
            <a:pPr algn="ctr"/>
            <a:r>
              <a:rPr lang="nb-NO" sz="2400">
                <a:latin typeface="Calibri" charset="0"/>
                <a:cs typeface="Arial" charset="0"/>
              </a:rPr>
              <a:t>B: The apples are loose fitting-bowl</a:t>
            </a:r>
            <a:endParaRPr lang="en-US" sz="2400">
              <a:latin typeface="Calibri" charset="0"/>
              <a:cs typeface="Arial" charset="0"/>
            </a:endParaRPr>
          </a:p>
        </p:txBody>
      </p:sp>
      <p:sp>
        <p:nvSpPr>
          <p:cNvPr id="30729" name="AutoShape 9"/>
          <p:cNvSpPr>
            <a:spLocks noChangeArrowheads="1"/>
          </p:cNvSpPr>
          <p:nvPr/>
        </p:nvSpPr>
        <p:spPr bwMode="auto">
          <a:xfrm>
            <a:off x="1828800" y="4953000"/>
            <a:ext cx="3276600" cy="1143000"/>
          </a:xfrm>
          <a:prstGeom prst="wedgeRoundRectCallout">
            <a:avLst>
              <a:gd name="adj1" fmla="val -45347"/>
              <a:gd name="adj2" fmla="val 70000"/>
              <a:gd name="adj3" fmla="val 16667"/>
            </a:avLst>
          </a:prstGeom>
          <a:solidFill>
            <a:srgbClr val="FFFFFF"/>
          </a:solidFill>
          <a:ln w="9525">
            <a:solidFill>
              <a:schemeClr val="tx1"/>
            </a:solidFill>
            <a:miter lim="800000"/>
            <a:headEnd/>
            <a:tailEnd/>
          </a:ln>
        </p:spPr>
        <p:txBody>
          <a:bodyPr/>
          <a:lstStyle/>
          <a:p>
            <a:pPr algn="ctr"/>
            <a:r>
              <a:rPr lang="nb-NO" sz="2400">
                <a:latin typeface="Calibri" charset="0"/>
                <a:cs typeface="Arial" charset="0"/>
              </a:rPr>
              <a:t>C: The apples are concave valley that faces me-bowl</a:t>
            </a:r>
            <a:endParaRPr lang="en-US" sz="2400">
              <a:latin typeface="Calibri" charset="0"/>
              <a:cs typeface="Arial" charset="0"/>
            </a:endParaRPr>
          </a:p>
        </p:txBody>
      </p:sp>
      <p:sp>
        <p:nvSpPr>
          <p:cNvPr id="30730" name="AutoShape 10"/>
          <p:cNvSpPr>
            <a:spLocks noChangeArrowheads="1"/>
          </p:cNvSpPr>
          <p:nvPr/>
        </p:nvSpPr>
        <p:spPr bwMode="auto">
          <a:xfrm flipH="1">
            <a:off x="5257800" y="5029200"/>
            <a:ext cx="1752600" cy="1600200"/>
          </a:xfrm>
          <a:prstGeom prst="wedgeRoundRectCallout">
            <a:avLst>
              <a:gd name="adj1" fmla="val -74185"/>
              <a:gd name="adj2" fmla="val 25889"/>
              <a:gd name="adj3" fmla="val 16667"/>
            </a:avLst>
          </a:prstGeom>
          <a:solidFill>
            <a:srgbClr val="FFFFFF"/>
          </a:solidFill>
          <a:ln w="9525">
            <a:solidFill>
              <a:schemeClr val="tx1"/>
            </a:solidFill>
            <a:miter lim="800000"/>
            <a:headEnd/>
            <a:tailEnd/>
          </a:ln>
        </p:spPr>
        <p:txBody>
          <a:bodyPr/>
          <a:lstStyle/>
          <a:p>
            <a:pPr algn="ctr"/>
            <a:r>
              <a:rPr lang="nb-NO" sz="2400">
                <a:latin typeface="Calibri" charset="0"/>
                <a:cs typeface="Arial" charset="0"/>
              </a:rPr>
              <a:t>D: The apples are stomach-bowl</a:t>
            </a:r>
            <a:endParaRPr lang="en-US" sz="2400">
              <a:latin typeface="Calibri" charset="0"/>
              <a:cs typeface="Arial" charset="0"/>
            </a:endParaRPr>
          </a:p>
        </p:txBody>
      </p:sp>
    </p:spTree>
    <p:extLst>
      <p:ext uri="{BB962C8B-B14F-4D97-AF65-F5344CB8AC3E}">
        <p14:creationId xmlns:p14="http://schemas.microsoft.com/office/powerpoint/2010/main" val="40704427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07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7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07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animBg="1"/>
      <p:bldP spid="30728" grpId="0" animBg="1"/>
      <p:bldP spid="30729" grpId="0" animBg="1"/>
      <p:bldP spid="307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299" y="300207"/>
            <a:ext cx="8287433" cy="1216926"/>
          </a:xfrm>
        </p:spPr>
        <p:txBody>
          <a:bodyPr rtlCol="0">
            <a:normAutofit/>
          </a:bodyPr>
          <a:lstStyle/>
          <a:p>
            <a:pPr eaLnBrk="1" fontAlgn="auto" hangingPunct="1">
              <a:spcAft>
                <a:spcPts val="0"/>
              </a:spcAft>
              <a:defRPr/>
            </a:pPr>
            <a:r>
              <a:rPr lang="nb-NO" sz="3600" dirty="0" smtClean="0">
                <a:ea typeface="+mj-ea"/>
                <a:cs typeface="+mj-cs"/>
              </a:rPr>
              <a:t>The </a:t>
            </a:r>
            <a:r>
              <a:rPr lang="nb-NO" sz="3600" dirty="0" err="1" smtClean="0">
                <a:ea typeface="+mj-ea"/>
                <a:cs typeface="+mj-cs"/>
              </a:rPr>
              <a:t>take-home</a:t>
            </a:r>
            <a:r>
              <a:rPr lang="nb-NO" sz="3600" dirty="0" smtClean="0">
                <a:ea typeface="+mj-ea"/>
                <a:cs typeface="+mj-cs"/>
              </a:rPr>
              <a:t> </a:t>
            </a:r>
            <a:r>
              <a:rPr lang="nb-NO" sz="3600" dirty="0" err="1" smtClean="0">
                <a:ea typeface="+mj-ea"/>
                <a:cs typeface="+mj-cs"/>
              </a:rPr>
              <a:t>lesson</a:t>
            </a:r>
            <a:r>
              <a:rPr lang="nb-NO" sz="3600" dirty="0" smtClean="0">
                <a:ea typeface="+mj-ea"/>
                <a:cs typeface="+mj-cs"/>
              </a:rPr>
              <a:t> </a:t>
            </a:r>
            <a:r>
              <a:rPr lang="nb-NO" sz="3600" dirty="0" err="1" smtClean="0">
                <a:ea typeface="+mj-ea"/>
                <a:cs typeface="+mj-cs"/>
              </a:rPr>
              <a:t>about</a:t>
            </a:r>
            <a:r>
              <a:rPr lang="nb-NO" sz="3600" dirty="0" smtClean="0">
                <a:ea typeface="+mj-ea"/>
                <a:cs typeface="+mj-cs"/>
              </a:rPr>
              <a:t> </a:t>
            </a:r>
            <a:r>
              <a:rPr lang="nb-NO" sz="3600" dirty="0" err="1" smtClean="0">
                <a:ea typeface="+mj-ea"/>
                <a:cs typeface="+mj-cs"/>
              </a:rPr>
              <a:t>apples</a:t>
            </a:r>
            <a:r>
              <a:rPr lang="nb-NO" sz="3600" dirty="0" smtClean="0">
                <a:ea typeface="+mj-ea"/>
                <a:cs typeface="+mj-cs"/>
              </a:rPr>
              <a:t>:</a:t>
            </a:r>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nb-NO" sz="2400" dirty="0" err="1" smtClean="0">
                <a:ea typeface="+mn-ea"/>
                <a:cs typeface="+mn-cs"/>
              </a:rPr>
              <a:t>Meaning</a:t>
            </a:r>
            <a:r>
              <a:rPr lang="nb-NO" sz="2400" dirty="0" smtClean="0">
                <a:ea typeface="+mn-ea"/>
                <a:cs typeface="+mn-cs"/>
              </a:rPr>
              <a:t> is </a:t>
            </a:r>
            <a:r>
              <a:rPr lang="nb-NO" sz="2400" dirty="0" err="1" smtClean="0">
                <a:ea typeface="+mn-ea"/>
                <a:cs typeface="+mn-cs"/>
              </a:rPr>
              <a:t>based</a:t>
            </a:r>
            <a:r>
              <a:rPr lang="nb-NO" sz="2400" dirty="0" smtClean="0">
                <a:ea typeface="+mn-ea"/>
                <a:cs typeface="+mn-cs"/>
              </a:rPr>
              <a:t> </a:t>
            </a:r>
            <a:r>
              <a:rPr lang="nb-NO" sz="2400" dirty="0" err="1" smtClean="0">
                <a:ea typeface="+mn-ea"/>
                <a:cs typeface="+mn-cs"/>
              </a:rPr>
              <a:t>on</a:t>
            </a:r>
            <a:r>
              <a:rPr lang="nb-NO" sz="2400" dirty="0" smtClean="0">
                <a:ea typeface="+mn-ea"/>
                <a:cs typeface="+mn-cs"/>
              </a:rPr>
              <a:t> </a:t>
            </a:r>
            <a:r>
              <a:rPr lang="nb-NO" sz="2400" dirty="0" err="1" smtClean="0">
                <a:ea typeface="+mn-ea"/>
                <a:cs typeface="+mn-cs"/>
              </a:rPr>
              <a:t>embodied</a:t>
            </a:r>
            <a:r>
              <a:rPr lang="nb-NO" sz="2400" dirty="0" smtClean="0">
                <a:ea typeface="+mn-ea"/>
                <a:cs typeface="+mn-cs"/>
              </a:rPr>
              <a:t> </a:t>
            </a:r>
            <a:r>
              <a:rPr lang="nb-NO" sz="2400" dirty="0" err="1" smtClean="0">
                <a:ea typeface="+mn-ea"/>
                <a:cs typeface="+mn-cs"/>
              </a:rPr>
              <a:t>experience</a:t>
            </a:r>
            <a:endParaRPr lang="nb-NO" sz="2400" dirty="0" smtClean="0">
              <a:ea typeface="+mn-ea"/>
              <a:cs typeface="+mn-cs"/>
            </a:endParaRPr>
          </a:p>
          <a:p>
            <a:pPr eaLnBrk="1" fontAlgn="auto" hangingPunct="1">
              <a:spcAft>
                <a:spcPts val="0"/>
              </a:spcAft>
              <a:buFont typeface="Arial"/>
              <a:buChar char="•"/>
              <a:defRPr/>
            </a:pPr>
            <a:r>
              <a:rPr lang="nb-NO" sz="2400" dirty="0" err="1" smtClean="0">
                <a:ea typeface="+mn-ea"/>
                <a:cs typeface="+mn-cs"/>
              </a:rPr>
              <a:t>Meaning</a:t>
            </a:r>
            <a:r>
              <a:rPr lang="nb-NO" sz="2400" dirty="0" smtClean="0">
                <a:ea typeface="+mn-ea"/>
                <a:cs typeface="+mn-cs"/>
              </a:rPr>
              <a:t> is </a:t>
            </a:r>
            <a:r>
              <a:rPr lang="nb-NO" sz="2400" dirty="0" err="1" smtClean="0">
                <a:ea typeface="+mn-ea"/>
                <a:cs typeface="+mn-cs"/>
              </a:rPr>
              <a:t>also</a:t>
            </a:r>
            <a:r>
              <a:rPr lang="nb-NO" sz="2400" dirty="0" smtClean="0">
                <a:ea typeface="+mn-ea"/>
                <a:cs typeface="+mn-cs"/>
              </a:rPr>
              <a:t> present in “</a:t>
            </a:r>
            <a:r>
              <a:rPr lang="nb-NO" sz="2400" dirty="0" err="1" smtClean="0">
                <a:ea typeface="+mn-ea"/>
                <a:cs typeface="+mn-cs"/>
              </a:rPr>
              <a:t>grammatical</a:t>
            </a:r>
            <a:r>
              <a:rPr lang="nb-NO" sz="2400" dirty="0" smtClean="0">
                <a:ea typeface="+mn-ea"/>
                <a:cs typeface="+mn-cs"/>
              </a:rPr>
              <a:t>” </a:t>
            </a:r>
            <a:r>
              <a:rPr lang="nb-NO" sz="2400" dirty="0" err="1" smtClean="0">
                <a:ea typeface="+mn-ea"/>
                <a:cs typeface="+mn-cs"/>
              </a:rPr>
              <a:t>phenomena</a:t>
            </a:r>
            <a:r>
              <a:rPr lang="nb-NO" sz="2400" dirty="0" smtClean="0">
                <a:ea typeface="+mn-ea"/>
                <a:cs typeface="+mn-cs"/>
              </a:rPr>
              <a:t> </a:t>
            </a:r>
            <a:r>
              <a:rPr lang="nb-NO" sz="2400" dirty="0" err="1" smtClean="0">
                <a:ea typeface="+mn-ea"/>
                <a:cs typeface="+mn-cs"/>
              </a:rPr>
              <a:t>such</a:t>
            </a:r>
            <a:r>
              <a:rPr lang="nb-NO" sz="2400" dirty="0" smtClean="0">
                <a:ea typeface="+mn-ea"/>
                <a:cs typeface="+mn-cs"/>
              </a:rPr>
              <a:t> as </a:t>
            </a:r>
            <a:r>
              <a:rPr lang="nb-NO" sz="2400" dirty="0" err="1" smtClean="0">
                <a:ea typeface="+mn-ea"/>
                <a:cs typeface="+mn-cs"/>
              </a:rPr>
              <a:t>functor</a:t>
            </a:r>
            <a:r>
              <a:rPr lang="nb-NO" sz="2400" dirty="0" smtClean="0">
                <a:ea typeface="+mn-ea"/>
                <a:cs typeface="+mn-cs"/>
              </a:rPr>
              <a:t> </a:t>
            </a:r>
            <a:r>
              <a:rPr lang="nb-NO" sz="2400" dirty="0" err="1" smtClean="0">
                <a:ea typeface="+mn-ea"/>
                <a:cs typeface="+mn-cs"/>
              </a:rPr>
              <a:t>words</a:t>
            </a:r>
            <a:r>
              <a:rPr lang="nb-NO" sz="2400" dirty="0" smtClean="0">
                <a:ea typeface="+mn-ea"/>
                <a:cs typeface="+mn-cs"/>
              </a:rPr>
              <a:t> (like pre- and </a:t>
            </a:r>
            <a:r>
              <a:rPr lang="nb-NO" sz="2400" dirty="0" err="1" smtClean="0">
                <a:ea typeface="+mn-ea"/>
                <a:cs typeface="+mn-cs"/>
              </a:rPr>
              <a:t>post-positions</a:t>
            </a:r>
            <a:r>
              <a:rPr lang="nb-NO" sz="2400" dirty="0" smtClean="0">
                <a:ea typeface="+mn-ea"/>
                <a:cs typeface="+mn-cs"/>
              </a:rPr>
              <a:t>) and case</a:t>
            </a:r>
          </a:p>
          <a:p>
            <a:pPr lvl="1" eaLnBrk="1" fontAlgn="auto" hangingPunct="1">
              <a:spcAft>
                <a:spcPts val="0"/>
              </a:spcAft>
              <a:buFont typeface="Arial"/>
              <a:buChar char="–"/>
              <a:defRPr/>
            </a:pPr>
            <a:r>
              <a:rPr lang="nb-NO" sz="2400" dirty="0" err="1" smtClean="0">
                <a:ea typeface="+mn-ea"/>
              </a:rPr>
              <a:t>Because</a:t>
            </a:r>
            <a:r>
              <a:rPr lang="nb-NO" sz="2400" dirty="0" smtClean="0">
                <a:ea typeface="+mn-ea"/>
              </a:rPr>
              <a:t> </a:t>
            </a:r>
            <a:r>
              <a:rPr lang="nb-NO" sz="2400" dirty="0" err="1" smtClean="0">
                <a:ea typeface="+mn-ea"/>
              </a:rPr>
              <a:t>the</a:t>
            </a:r>
            <a:r>
              <a:rPr lang="nb-NO" sz="2400" dirty="0" smtClean="0">
                <a:ea typeface="+mn-ea"/>
              </a:rPr>
              <a:t> </a:t>
            </a:r>
            <a:r>
              <a:rPr lang="nb-NO" sz="2400" dirty="0" err="1" smtClean="0">
                <a:ea typeface="+mn-ea"/>
              </a:rPr>
              <a:t>lexicon</a:t>
            </a:r>
            <a:r>
              <a:rPr lang="nb-NO" sz="2400" dirty="0" smtClean="0">
                <a:ea typeface="+mn-ea"/>
              </a:rPr>
              <a:t> and </a:t>
            </a:r>
            <a:r>
              <a:rPr lang="nb-NO" sz="2400" dirty="0" err="1" smtClean="0">
                <a:ea typeface="+mn-ea"/>
              </a:rPr>
              <a:t>grammar</a:t>
            </a:r>
            <a:r>
              <a:rPr lang="nb-NO" sz="2400" dirty="0" smtClean="0">
                <a:ea typeface="+mn-ea"/>
              </a:rPr>
              <a:t> </a:t>
            </a:r>
            <a:r>
              <a:rPr lang="nb-NO" sz="2400" dirty="0" err="1" smtClean="0">
                <a:ea typeface="+mn-ea"/>
              </a:rPr>
              <a:t>are</a:t>
            </a:r>
            <a:r>
              <a:rPr lang="nb-NO" sz="2400" dirty="0" smtClean="0">
                <a:ea typeface="+mn-ea"/>
              </a:rPr>
              <a:t> a </a:t>
            </a:r>
            <a:r>
              <a:rPr lang="nb-NO" sz="2400" dirty="0" err="1" smtClean="0">
                <a:ea typeface="+mn-ea"/>
              </a:rPr>
              <a:t>continuum</a:t>
            </a:r>
            <a:endParaRPr lang="nb-NO" sz="2400" dirty="0" smtClean="0">
              <a:ea typeface="+mn-ea"/>
            </a:endParaRPr>
          </a:p>
          <a:p>
            <a:pPr eaLnBrk="1" fontAlgn="auto" hangingPunct="1">
              <a:spcAft>
                <a:spcPts val="0"/>
              </a:spcAft>
              <a:buFont typeface="Arial"/>
              <a:buChar char="•"/>
              <a:defRPr/>
            </a:pPr>
            <a:r>
              <a:rPr lang="nb-NO" sz="2400" dirty="0" err="1" smtClean="0">
                <a:ea typeface="+mn-ea"/>
                <a:cs typeface="+mn-cs"/>
              </a:rPr>
              <a:t>Different</a:t>
            </a:r>
            <a:r>
              <a:rPr lang="nb-NO" sz="2400" dirty="0" smtClean="0">
                <a:ea typeface="+mn-ea"/>
                <a:cs typeface="+mn-cs"/>
              </a:rPr>
              <a:t> </a:t>
            </a:r>
            <a:r>
              <a:rPr lang="nb-NO" sz="2400" dirty="0" err="1" smtClean="0">
                <a:ea typeface="+mn-ea"/>
                <a:cs typeface="+mn-cs"/>
              </a:rPr>
              <a:t>languages</a:t>
            </a:r>
            <a:r>
              <a:rPr lang="nb-NO" sz="2400" dirty="0" smtClean="0">
                <a:ea typeface="+mn-ea"/>
                <a:cs typeface="+mn-cs"/>
              </a:rPr>
              <a:t> </a:t>
            </a:r>
            <a:r>
              <a:rPr lang="nb-NO" sz="2400" dirty="0" err="1" smtClean="0">
                <a:ea typeface="+mn-ea"/>
                <a:cs typeface="+mn-cs"/>
              </a:rPr>
              <a:t>can</a:t>
            </a:r>
            <a:r>
              <a:rPr lang="nb-NO" sz="2400" dirty="0" smtClean="0">
                <a:ea typeface="+mn-ea"/>
                <a:cs typeface="+mn-cs"/>
              </a:rPr>
              <a:t> </a:t>
            </a:r>
            <a:r>
              <a:rPr lang="nb-NO" sz="2400" dirty="0" err="1" smtClean="0">
                <a:ea typeface="+mn-ea"/>
                <a:cs typeface="+mn-cs"/>
              </a:rPr>
              <a:t>recruit</a:t>
            </a:r>
            <a:r>
              <a:rPr lang="nb-NO" sz="2400" dirty="0" smtClean="0">
                <a:ea typeface="+mn-ea"/>
                <a:cs typeface="+mn-cs"/>
              </a:rPr>
              <a:t> </a:t>
            </a:r>
            <a:r>
              <a:rPr lang="nb-NO" sz="2400" dirty="0" err="1" smtClean="0">
                <a:ea typeface="+mn-ea"/>
                <a:cs typeface="+mn-cs"/>
              </a:rPr>
              <a:t>different</a:t>
            </a:r>
            <a:r>
              <a:rPr lang="nb-NO" sz="2400" dirty="0" smtClean="0">
                <a:ea typeface="+mn-ea"/>
                <a:cs typeface="+mn-cs"/>
              </a:rPr>
              <a:t> </a:t>
            </a:r>
            <a:r>
              <a:rPr lang="nb-NO" sz="2400" dirty="0" err="1" smtClean="0">
                <a:ea typeface="+mn-ea"/>
                <a:cs typeface="+mn-cs"/>
              </a:rPr>
              <a:t>embodied</a:t>
            </a:r>
            <a:r>
              <a:rPr lang="nb-NO" sz="2400" dirty="0" smtClean="0">
                <a:ea typeface="+mn-ea"/>
                <a:cs typeface="+mn-cs"/>
              </a:rPr>
              <a:t> </a:t>
            </a:r>
            <a:r>
              <a:rPr lang="nb-NO" sz="2400" dirty="0" err="1" smtClean="0">
                <a:ea typeface="+mn-ea"/>
                <a:cs typeface="+mn-cs"/>
              </a:rPr>
              <a:t>experiences</a:t>
            </a:r>
            <a:r>
              <a:rPr lang="nb-NO" sz="2400" dirty="0" smtClean="0">
                <a:ea typeface="+mn-ea"/>
                <a:cs typeface="+mn-cs"/>
              </a:rPr>
              <a:t> for </a:t>
            </a:r>
            <a:r>
              <a:rPr lang="nb-NO" sz="2400" dirty="0" err="1" smtClean="0">
                <a:ea typeface="+mn-ea"/>
                <a:cs typeface="+mn-cs"/>
              </a:rPr>
              <a:t>this</a:t>
            </a:r>
            <a:r>
              <a:rPr lang="nb-NO" sz="2400" dirty="0" smtClean="0">
                <a:ea typeface="+mn-ea"/>
                <a:cs typeface="+mn-cs"/>
              </a:rPr>
              <a:t> purpose:</a:t>
            </a:r>
          </a:p>
          <a:p>
            <a:pPr lvl="1" eaLnBrk="1" fontAlgn="auto" hangingPunct="1">
              <a:spcAft>
                <a:spcPts val="0"/>
              </a:spcAft>
              <a:buFont typeface="Arial"/>
              <a:buChar char="–"/>
              <a:defRPr/>
            </a:pPr>
            <a:r>
              <a:rPr lang="nb-NO" sz="2400" dirty="0" smtClean="0">
                <a:ea typeface="+mn-ea"/>
              </a:rPr>
              <a:t>Container vs. </a:t>
            </a:r>
            <a:r>
              <a:rPr lang="nb-NO" sz="2400" dirty="0" err="1" smtClean="0">
                <a:ea typeface="+mn-ea"/>
              </a:rPr>
              <a:t>Surface</a:t>
            </a:r>
            <a:r>
              <a:rPr lang="nb-NO" sz="2400" dirty="0" smtClean="0">
                <a:ea typeface="+mn-ea"/>
              </a:rPr>
              <a:t>, </a:t>
            </a:r>
            <a:r>
              <a:rPr lang="nb-NO" sz="2400" dirty="0" err="1" smtClean="0">
                <a:ea typeface="+mn-ea"/>
              </a:rPr>
              <a:t>Tight</a:t>
            </a:r>
            <a:r>
              <a:rPr lang="nb-NO" sz="2400" dirty="0" smtClean="0">
                <a:ea typeface="+mn-ea"/>
              </a:rPr>
              <a:t> vs. </a:t>
            </a:r>
            <a:r>
              <a:rPr lang="nb-NO" sz="2400" dirty="0" err="1" smtClean="0">
                <a:ea typeface="+mn-ea"/>
              </a:rPr>
              <a:t>Loose</a:t>
            </a:r>
            <a:r>
              <a:rPr lang="nb-NO" sz="2400" dirty="0" smtClean="0">
                <a:ea typeface="+mn-ea"/>
              </a:rPr>
              <a:t> </a:t>
            </a:r>
            <a:r>
              <a:rPr lang="nb-NO" sz="2400" dirty="0" err="1" smtClean="0">
                <a:ea typeface="+mn-ea"/>
              </a:rPr>
              <a:t>fit</a:t>
            </a:r>
            <a:r>
              <a:rPr lang="nb-NO" sz="2400" dirty="0" smtClean="0">
                <a:ea typeface="+mn-ea"/>
              </a:rPr>
              <a:t>, </a:t>
            </a:r>
            <a:r>
              <a:rPr lang="nb-NO" sz="2400" dirty="0" err="1" smtClean="0">
                <a:ea typeface="+mn-ea"/>
              </a:rPr>
              <a:t>Topography</a:t>
            </a:r>
            <a:r>
              <a:rPr lang="nb-NO" sz="2400" dirty="0" smtClean="0">
                <a:ea typeface="+mn-ea"/>
              </a:rPr>
              <a:t>, Body parts, etc.</a:t>
            </a:r>
          </a:p>
        </p:txBody>
      </p:sp>
    </p:spTree>
    <p:extLst>
      <p:ext uri="{BB962C8B-B14F-4D97-AF65-F5344CB8AC3E}">
        <p14:creationId xmlns:p14="http://schemas.microsoft.com/office/powerpoint/2010/main" val="10203397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dog006"/>
          <p:cNvPicPr>
            <a:picLocks noChangeAspect="1" noChangeArrowheads="1"/>
          </p:cNvPicPr>
          <p:nvPr/>
        </p:nvPicPr>
        <p:blipFill>
          <a:blip r:embed="rId3">
            <a:extLst>
              <a:ext uri="{28A0092B-C50C-407E-A947-70E740481C1C}">
                <a14:useLocalDpi xmlns:a14="http://schemas.microsoft.com/office/drawing/2010/main" val="0"/>
              </a:ext>
            </a:extLst>
          </a:blip>
          <a:srcRect l="7283" t="10168" b="22034"/>
          <a:stretch>
            <a:fillRect/>
          </a:stretch>
        </p:blipFill>
        <p:spPr bwMode="auto">
          <a:xfrm>
            <a:off x="2667000" y="3810000"/>
            <a:ext cx="38798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7"/>
          <p:cNvSpPr txBox="1">
            <a:spLocks noChangeArrowheads="1"/>
          </p:cNvSpPr>
          <p:nvPr/>
        </p:nvSpPr>
        <p:spPr bwMode="auto">
          <a:xfrm>
            <a:off x="990600" y="228600"/>
            <a:ext cx="5394325"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nb-NO" sz="3600">
                <a:latin typeface="Calibri" charset="0"/>
                <a:cs typeface="Arial" charset="0"/>
              </a:rPr>
              <a:t>You are inside a house. </a:t>
            </a:r>
          </a:p>
          <a:p>
            <a:pPr algn="ctr" eaLnBrk="1" hangingPunct="1"/>
            <a:r>
              <a:rPr lang="nb-NO" sz="3600">
                <a:latin typeface="Calibri" charset="0"/>
                <a:cs typeface="Arial" charset="0"/>
              </a:rPr>
              <a:t>Suddenly a dog appears, </a:t>
            </a:r>
          </a:p>
          <a:p>
            <a:pPr algn="ctr" eaLnBrk="1" hangingPunct="1"/>
            <a:r>
              <a:rPr lang="nb-NO" sz="3600">
                <a:latin typeface="Calibri" charset="0"/>
                <a:cs typeface="Arial" charset="0"/>
              </a:rPr>
              <a:t>moving very rapidly </a:t>
            </a:r>
          </a:p>
          <a:p>
            <a:pPr algn="ctr" eaLnBrk="1" hangingPunct="1"/>
            <a:r>
              <a:rPr lang="nb-NO" sz="3600">
                <a:latin typeface="Calibri" charset="0"/>
                <a:cs typeface="Arial" charset="0"/>
              </a:rPr>
              <a:t>through the door. </a:t>
            </a:r>
          </a:p>
          <a:p>
            <a:pPr algn="ctr" eaLnBrk="1" hangingPunct="1"/>
            <a:r>
              <a:rPr lang="nb-NO" sz="3600">
                <a:latin typeface="Calibri" charset="0"/>
                <a:cs typeface="Arial" charset="0"/>
              </a:rPr>
              <a:t>How could you describe </a:t>
            </a:r>
          </a:p>
          <a:p>
            <a:pPr algn="ctr" eaLnBrk="1" hangingPunct="1"/>
            <a:r>
              <a:rPr lang="nb-NO" sz="3600">
                <a:latin typeface="Calibri" charset="0"/>
                <a:cs typeface="Arial" charset="0"/>
              </a:rPr>
              <a:t>what the dog did?</a:t>
            </a:r>
            <a:endParaRPr lang="en-US" sz="3600">
              <a:latin typeface="Calibri" charset="0"/>
              <a:cs typeface="Arial" charset="0"/>
            </a:endParaRPr>
          </a:p>
        </p:txBody>
      </p:sp>
    </p:spTree>
    <p:extLst>
      <p:ext uri="{BB962C8B-B14F-4D97-AF65-F5344CB8AC3E}">
        <p14:creationId xmlns:p14="http://schemas.microsoft.com/office/powerpoint/2010/main" val="90995934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dog006"/>
          <p:cNvPicPr>
            <a:picLocks noChangeAspect="1" noChangeArrowheads="1"/>
          </p:cNvPicPr>
          <p:nvPr/>
        </p:nvPicPr>
        <p:blipFill>
          <a:blip r:embed="rId3">
            <a:extLst>
              <a:ext uri="{28A0092B-C50C-407E-A947-70E740481C1C}">
                <a14:useLocalDpi xmlns:a14="http://schemas.microsoft.com/office/drawing/2010/main" val="0"/>
              </a:ext>
            </a:extLst>
          </a:blip>
          <a:srcRect l="7283" t="10168" b="22034"/>
          <a:stretch>
            <a:fillRect/>
          </a:stretch>
        </p:blipFill>
        <p:spPr bwMode="auto">
          <a:xfrm>
            <a:off x="2667000" y="3810000"/>
            <a:ext cx="38798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3" descr="4-H-Girl-Teen-2-Web"/>
          <p:cNvPicPr>
            <a:picLocks noGrp="1" noChangeAspect="1" noChangeArrowheads="1"/>
          </p:cNvPicPr>
          <p:nvPr>
            <p:ph type="body" idx="4294967295"/>
          </p:nvPr>
        </p:nvPicPr>
        <p:blipFill>
          <a:blip r:embed="rId4">
            <a:extLst>
              <a:ext uri="{28A0092B-C50C-407E-A947-70E740481C1C}">
                <a14:useLocalDpi xmlns:a14="http://schemas.microsoft.com/office/drawing/2010/main" val="0"/>
              </a:ext>
            </a:extLst>
          </a:blip>
          <a:srcRect b="18182"/>
          <a:stretch>
            <a:fillRect/>
          </a:stretch>
        </p:blipFill>
        <p:spPr>
          <a:xfrm>
            <a:off x="0" y="0"/>
            <a:ext cx="1778000" cy="2133600"/>
          </a:xfrm>
        </p:spPr>
      </p:pic>
      <p:pic>
        <p:nvPicPr>
          <p:cNvPr id="32772" name="Picture 4" descr="4-H-Boy-Teen-1-Web"/>
          <p:cNvPicPr>
            <a:picLocks noChangeAspect="1" noChangeArrowheads="1"/>
          </p:cNvPicPr>
          <p:nvPr/>
        </p:nvPicPr>
        <p:blipFill>
          <a:blip r:embed="rId5">
            <a:extLst>
              <a:ext uri="{28A0092B-C50C-407E-A947-70E740481C1C}">
                <a14:useLocalDpi xmlns:a14="http://schemas.microsoft.com/office/drawing/2010/main" val="0"/>
              </a:ext>
            </a:extLst>
          </a:blip>
          <a:srcRect l="10001" r="18571" b="19722"/>
          <a:stretch>
            <a:fillRect/>
          </a:stretch>
        </p:blipFill>
        <p:spPr bwMode="auto">
          <a:xfrm>
            <a:off x="7239000" y="0"/>
            <a:ext cx="1905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AutoShape 5"/>
          <p:cNvSpPr>
            <a:spLocks noChangeArrowheads="1"/>
          </p:cNvSpPr>
          <p:nvPr/>
        </p:nvSpPr>
        <p:spPr bwMode="auto">
          <a:xfrm>
            <a:off x="1676400" y="0"/>
            <a:ext cx="3200400" cy="1219200"/>
          </a:xfrm>
          <a:prstGeom prst="wedgeRoundRectCallout">
            <a:avLst>
              <a:gd name="adj1" fmla="val -67560"/>
              <a:gd name="adj2" fmla="val 70051"/>
              <a:gd name="adj3" fmla="val 16667"/>
            </a:avLst>
          </a:prstGeom>
          <a:solidFill>
            <a:srgbClr val="FFFFFF"/>
          </a:solidFill>
          <a:ln w="9525">
            <a:solidFill>
              <a:schemeClr val="tx1"/>
            </a:solidFill>
            <a:miter lim="800000"/>
            <a:headEnd/>
            <a:tailEnd/>
          </a:ln>
        </p:spPr>
        <p:txBody>
          <a:bodyPr/>
          <a:lstStyle/>
          <a:p>
            <a:pPr algn="ctr"/>
            <a:r>
              <a:rPr lang="nb-NO" sz="2800">
                <a:latin typeface="Calibri" charset="0"/>
                <a:cs typeface="Arial" charset="0"/>
              </a:rPr>
              <a:t>El perro entr</a:t>
            </a:r>
            <a:r>
              <a:rPr lang="en-US" sz="2800">
                <a:latin typeface="Calibri" charset="0"/>
                <a:cs typeface="Arial" charset="0"/>
              </a:rPr>
              <a:t>ó corriendo</a:t>
            </a:r>
          </a:p>
        </p:txBody>
      </p:sp>
      <p:sp>
        <p:nvSpPr>
          <p:cNvPr id="32774" name="AutoShape 6"/>
          <p:cNvSpPr>
            <a:spLocks noChangeArrowheads="1"/>
          </p:cNvSpPr>
          <p:nvPr/>
        </p:nvSpPr>
        <p:spPr bwMode="auto">
          <a:xfrm flipH="1" flipV="1">
            <a:off x="4114800" y="1600200"/>
            <a:ext cx="3276600" cy="685800"/>
          </a:xfrm>
          <a:prstGeom prst="wedgeRoundRectCallout">
            <a:avLst>
              <a:gd name="adj1" fmla="val -54218"/>
              <a:gd name="adj2" fmla="val 83333"/>
              <a:gd name="adj3" fmla="val 16667"/>
            </a:avLst>
          </a:prstGeom>
          <a:solidFill>
            <a:srgbClr val="FFFFFF"/>
          </a:solidFill>
          <a:ln w="9525">
            <a:solidFill>
              <a:schemeClr val="tx1"/>
            </a:solidFill>
            <a:miter lim="800000"/>
            <a:headEnd/>
            <a:tailEnd/>
          </a:ln>
        </p:spPr>
        <p:txBody>
          <a:bodyPr rot="10800000"/>
          <a:lstStyle/>
          <a:p>
            <a:pPr algn="ctr"/>
            <a:r>
              <a:rPr lang="nb-NO" sz="2800">
                <a:latin typeface="Calibri" charset="0"/>
                <a:cs typeface="Arial" charset="0"/>
              </a:rPr>
              <a:t>Hunden løp inn</a:t>
            </a:r>
            <a:endParaRPr lang="en-US" sz="2800">
              <a:latin typeface="Calibri" charset="0"/>
              <a:cs typeface="Arial" charset="0"/>
            </a:endParaRPr>
          </a:p>
        </p:txBody>
      </p:sp>
    </p:spTree>
    <p:extLst>
      <p:ext uri="{BB962C8B-B14F-4D97-AF65-F5344CB8AC3E}">
        <p14:creationId xmlns:p14="http://schemas.microsoft.com/office/powerpoint/2010/main" val="3945771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7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27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nimBg="1"/>
      <p:bldP spid="3277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normAutofit/>
          </a:bodyPr>
          <a:lstStyle/>
          <a:p>
            <a:pPr eaLnBrk="1" hangingPunct="1"/>
            <a:r>
              <a:rPr lang="nb-NO" sz="3600" dirty="0">
                <a:latin typeface="Calibri" charset="0"/>
                <a:ea typeface="ＭＳ Ｐゴシック" charset="0"/>
                <a:cs typeface="ＭＳ Ｐゴシック" charset="0"/>
              </a:rPr>
              <a:t>The </a:t>
            </a:r>
            <a:r>
              <a:rPr lang="nb-NO" sz="3600" dirty="0" err="1">
                <a:latin typeface="Calibri" charset="0"/>
                <a:ea typeface="ＭＳ Ｐゴシック" charset="0"/>
                <a:cs typeface="ＭＳ Ｐゴシック" charset="0"/>
              </a:rPr>
              <a:t>take-home</a:t>
            </a:r>
            <a:r>
              <a:rPr lang="nb-NO" sz="3600" dirty="0">
                <a:latin typeface="Calibri" charset="0"/>
                <a:ea typeface="ＭＳ Ｐゴシック" charset="0"/>
                <a:cs typeface="ＭＳ Ｐゴシック" charset="0"/>
              </a:rPr>
              <a:t> </a:t>
            </a:r>
            <a:r>
              <a:rPr lang="nb-NO" sz="3600" dirty="0" err="1">
                <a:latin typeface="Calibri" charset="0"/>
                <a:ea typeface="ＭＳ Ｐゴシック" charset="0"/>
                <a:cs typeface="ＭＳ Ｐゴシック" charset="0"/>
              </a:rPr>
              <a:t>lesson</a:t>
            </a:r>
            <a:r>
              <a:rPr lang="nb-NO" sz="3600" dirty="0">
                <a:latin typeface="Calibri" charset="0"/>
                <a:ea typeface="ＭＳ Ｐゴシック" charset="0"/>
                <a:cs typeface="ＭＳ Ｐゴシック" charset="0"/>
              </a:rPr>
              <a:t> </a:t>
            </a:r>
            <a:r>
              <a:rPr lang="nb-NO" sz="3600" dirty="0" err="1">
                <a:latin typeface="Calibri" charset="0"/>
                <a:ea typeface="ＭＳ Ｐゴシック" charset="0"/>
                <a:cs typeface="ＭＳ Ｐゴシック" charset="0"/>
              </a:rPr>
              <a:t>about</a:t>
            </a:r>
            <a:r>
              <a:rPr lang="nb-NO" sz="3600" dirty="0">
                <a:latin typeface="Calibri" charset="0"/>
                <a:ea typeface="ＭＳ Ｐゴシック" charset="0"/>
                <a:cs typeface="ＭＳ Ｐゴシック" charset="0"/>
              </a:rPr>
              <a:t> </a:t>
            </a:r>
            <a:r>
              <a:rPr lang="nb-NO" sz="3600" dirty="0" err="1">
                <a:latin typeface="Calibri" charset="0"/>
                <a:ea typeface="ＭＳ Ｐゴシック" charset="0"/>
                <a:cs typeface="ＭＳ Ｐゴシック" charset="0"/>
              </a:rPr>
              <a:t>dogs</a:t>
            </a:r>
            <a:r>
              <a:rPr lang="nb-NO" sz="3600" dirty="0">
                <a:latin typeface="Calibri" charset="0"/>
                <a:ea typeface="ＭＳ Ｐゴシック" charset="0"/>
                <a:cs typeface="ＭＳ Ｐゴシック" charset="0"/>
              </a:rPr>
              <a:t>:</a:t>
            </a:r>
          </a:p>
        </p:txBody>
      </p:sp>
      <p:sp>
        <p:nvSpPr>
          <p:cNvPr id="54275" name="Content Placeholder 2"/>
          <p:cNvSpPr>
            <a:spLocks noGrp="1"/>
          </p:cNvSpPr>
          <p:nvPr>
            <p:ph idx="1"/>
          </p:nvPr>
        </p:nvSpPr>
        <p:spPr/>
        <p:txBody>
          <a:bodyPr>
            <a:normAutofit/>
          </a:bodyPr>
          <a:lstStyle/>
          <a:p>
            <a:pPr eaLnBrk="1" hangingPunct="1"/>
            <a:r>
              <a:rPr lang="nb-NO" sz="2400" dirty="0" err="1">
                <a:latin typeface="Calibri" charset="0"/>
                <a:ea typeface="ＭＳ Ｐゴシック" charset="0"/>
                <a:cs typeface="ＭＳ Ｐゴシック" charset="0"/>
              </a:rPr>
              <a:t>Meaning</a:t>
            </a:r>
            <a:r>
              <a:rPr lang="nb-NO" sz="2400" dirty="0">
                <a:latin typeface="Calibri" charset="0"/>
                <a:ea typeface="ＭＳ Ｐゴシック" charset="0"/>
                <a:cs typeface="ＭＳ Ｐゴシック" charset="0"/>
              </a:rPr>
              <a:t> </a:t>
            </a:r>
            <a:r>
              <a:rPr lang="nb-NO" sz="2400" dirty="0" err="1">
                <a:latin typeface="Calibri" charset="0"/>
                <a:ea typeface="ＭＳ Ｐゴシック" charset="0"/>
                <a:cs typeface="ＭＳ Ｐゴシック" charset="0"/>
              </a:rPr>
              <a:t>can</a:t>
            </a:r>
            <a:r>
              <a:rPr lang="nb-NO" sz="2400" dirty="0">
                <a:latin typeface="Calibri" charset="0"/>
                <a:ea typeface="ＭＳ Ｐゴシック" charset="0"/>
                <a:cs typeface="ＭＳ Ｐゴシック" charset="0"/>
              </a:rPr>
              <a:t> be </a:t>
            </a:r>
            <a:r>
              <a:rPr lang="nb-NO" sz="2400" dirty="0" err="1">
                <a:latin typeface="Calibri" charset="0"/>
                <a:ea typeface="ＭＳ Ｐゴシック" charset="0"/>
                <a:cs typeface="ＭＳ Ｐゴシック" charset="0"/>
              </a:rPr>
              <a:t>represented</a:t>
            </a:r>
            <a:r>
              <a:rPr lang="nb-NO" sz="2400" dirty="0">
                <a:latin typeface="Calibri" charset="0"/>
                <a:ea typeface="ＭＳ Ｐゴシック" charset="0"/>
                <a:cs typeface="ＭＳ Ｐゴシック" charset="0"/>
              </a:rPr>
              <a:t> </a:t>
            </a:r>
            <a:r>
              <a:rPr lang="nb-NO" sz="2400" dirty="0" err="1">
                <a:latin typeface="Calibri" charset="0"/>
                <a:ea typeface="ＭＳ Ｐゴシック" charset="0"/>
                <a:cs typeface="ＭＳ Ｐゴシック" charset="0"/>
              </a:rPr>
              <a:t>differently</a:t>
            </a:r>
            <a:r>
              <a:rPr lang="nb-NO" sz="2400" dirty="0">
                <a:latin typeface="Calibri" charset="0"/>
                <a:ea typeface="ＭＳ Ｐゴシック" charset="0"/>
                <a:cs typeface="ＭＳ Ｐゴシック" charset="0"/>
              </a:rPr>
              <a:t> in different </a:t>
            </a:r>
            <a:r>
              <a:rPr lang="nb-NO" sz="2400" dirty="0" err="1">
                <a:latin typeface="Calibri" charset="0"/>
                <a:ea typeface="ＭＳ Ｐゴシック" charset="0"/>
                <a:cs typeface="ＭＳ Ｐゴシック" charset="0"/>
              </a:rPr>
              <a:t>grammars</a:t>
            </a:r>
            <a:endParaRPr lang="nb-NO" sz="2400" dirty="0">
              <a:latin typeface="Calibri" charset="0"/>
              <a:ea typeface="ＭＳ Ｐゴシック" charset="0"/>
              <a:cs typeface="ＭＳ Ｐゴシック" charset="0"/>
            </a:endParaRPr>
          </a:p>
          <a:p>
            <a:pPr lvl="1" eaLnBrk="1" hangingPunct="1"/>
            <a:r>
              <a:rPr lang="nb-NO" sz="2400" dirty="0">
                <a:latin typeface="Calibri" charset="0"/>
                <a:ea typeface="ＭＳ Ｐゴシック" charset="0"/>
              </a:rPr>
              <a:t>Verb-</a:t>
            </a:r>
            <a:r>
              <a:rPr lang="nb-NO" sz="2400" dirty="0" err="1">
                <a:latin typeface="Calibri" charset="0"/>
                <a:ea typeface="ＭＳ Ｐゴシック" charset="0"/>
              </a:rPr>
              <a:t>framed</a:t>
            </a:r>
            <a:r>
              <a:rPr lang="nb-NO" sz="2400" dirty="0">
                <a:latin typeface="Calibri" charset="0"/>
                <a:ea typeface="ＭＳ Ｐゴシック" charset="0"/>
              </a:rPr>
              <a:t> </a:t>
            </a:r>
            <a:r>
              <a:rPr lang="nb-NO" sz="2400" dirty="0" err="1">
                <a:latin typeface="Calibri" charset="0"/>
                <a:ea typeface="ＭＳ Ｐゴシック" charset="0"/>
              </a:rPr>
              <a:t>languages</a:t>
            </a:r>
            <a:r>
              <a:rPr lang="nb-NO" sz="2400" dirty="0">
                <a:latin typeface="Calibri" charset="0"/>
                <a:ea typeface="ＭＳ Ｐゴシック" charset="0"/>
              </a:rPr>
              <a:t> (like Spanish) </a:t>
            </a:r>
            <a:r>
              <a:rPr lang="nb-NO" sz="2400" dirty="0" err="1">
                <a:latin typeface="Calibri" charset="0"/>
                <a:ea typeface="ＭＳ Ｐゴシック" charset="0"/>
              </a:rPr>
              <a:t>focus</a:t>
            </a:r>
            <a:r>
              <a:rPr lang="nb-NO" sz="2400" dirty="0">
                <a:latin typeface="Calibri" charset="0"/>
                <a:ea typeface="ＭＳ Ｐゴシック" charset="0"/>
              </a:rPr>
              <a:t> </a:t>
            </a:r>
            <a:r>
              <a:rPr lang="nb-NO" sz="2400" dirty="0" err="1">
                <a:latin typeface="Calibri" charset="0"/>
                <a:ea typeface="ＭＳ Ｐゴシック" charset="0"/>
              </a:rPr>
              <a:t>on</a:t>
            </a:r>
            <a:r>
              <a:rPr lang="nb-NO" sz="2400" dirty="0">
                <a:latin typeface="Calibri" charset="0"/>
                <a:ea typeface="ＭＳ Ｐゴシック" charset="0"/>
              </a:rPr>
              <a:t> </a:t>
            </a:r>
            <a:r>
              <a:rPr lang="nb-NO" sz="2400" dirty="0" err="1">
                <a:latin typeface="Calibri" charset="0"/>
                <a:ea typeface="ＭＳ Ｐゴシック" charset="0"/>
              </a:rPr>
              <a:t>the</a:t>
            </a:r>
            <a:r>
              <a:rPr lang="nb-NO" sz="2400" dirty="0">
                <a:latin typeface="Calibri" charset="0"/>
                <a:ea typeface="ＭＳ Ｐゴシック" charset="0"/>
              </a:rPr>
              <a:t> </a:t>
            </a:r>
            <a:r>
              <a:rPr lang="nb-NO" sz="2400" dirty="0" err="1">
                <a:latin typeface="Calibri" charset="0"/>
                <a:ea typeface="ＭＳ Ｐゴシック" charset="0"/>
              </a:rPr>
              <a:t>path</a:t>
            </a:r>
            <a:r>
              <a:rPr lang="nb-NO" sz="2400" dirty="0">
                <a:latin typeface="Calibri" charset="0"/>
                <a:ea typeface="ＭＳ Ｐゴシック" charset="0"/>
              </a:rPr>
              <a:t> </a:t>
            </a:r>
            <a:r>
              <a:rPr lang="nb-NO" sz="2400" dirty="0" err="1">
                <a:latin typeface="Calibri" charset="0"/>
                <a:ea typeface="ＭＳ Ｐゴシック" charset="0"/>
              </a:rPr>
              <a:t>of</a:t>
            </a:r>
            <a:r>
              <a:rPr lang="nb-NO" sz="2400" dirty="0">
                <a:latin typeface="Calibri" charset="0"/>
                <a:ea typeface="ＭＳ Ｐゴシック" charset="0"/>
              </a:rPr>
              <a:t> motion, and </a:t>
            </a:r>
            <a:r>
              <a:rPr lang="nb-NO" sz="2400" dirty="0" err="1">
                <a:latin typeface="Calibri" charset="0"/>
                <a:ea typeface="ＭＳ Ｐゴシック" charset="0"/>
              </a:rPr>
              <a:t>the</a:t>
            </a:r>
            <a:r>
              <a:rPr lang="nb-NO" sz="2400" dirty="0">
                <a:latin typeface="Calibri" charset="0"/>
                <a:ea typeface="ＭＳ Ｐゴシック" charset="0"/>
              </a:rPr>
              <a:t> manner </a:t>
            </a:r>
            <a:r>
              <a:rPr lang="nb-NO" sz="2400" dirty="0" err="1">
                <a:latin typeface="Calibri" charset="0"/>
                <a:ea typeface="ＭＳ Ｐゴシック" charset="0"/>
              </a:rPr>
              <a:t>of</a:t>
            </a:r>
            <a:r>
              <a:rPr lang="nb-NO" sz="2400" dirty="0">
                <a:latin typeface="Calibri" charset="0"/>
                <a:ea typeface="ＭＳ Ｐゴシック" charset="0"/>
              </a:rPr>
              <a:t> motion is </a:t>
            </a:r>
            <a:r>
              <a:rPr lang="nb-NO" sz="2400" dirty="0" err="1">
                <a:latin typeface="Calibri" charset="0"/>
                <a:ea typeface="ＭＳ Ｐゴシック" charset="0"/>
              </a:rPr>
              <a:t>expressed</a:t>
            </a:r>
            <a:r>
              <a:rPr lang="nb-NO" sz="2400" dirty="0">
                <a:latin typeface="Calibri" charset="0"/>
                <a:ea typeface="ＭＳ Ｐゴシック" charset="0"/>
              </a:rPr>
              <a:t> </a:t>
            </a:r>
            <a:r>
              <a:rPr lang="nb-NO" sz="2400" dirty="0" err="1">
                <a:latin typeface="Calibri" charset="0"/>
                <a:ea typeface="ＭＳ Ｐゴシック" charset="0"/>
              </a:rPr>
              <a:t>optionally</a:t>
            </a:r>
            <a:r>
              <a:rPr lang="nb-NO" sz="2400" dirty="0">
                <a:latin typeface="Calibri" charset="0"/>
                <a:ea typeface="ＭＳ Ｐゴシック" charset="0"/>
              </a:rPr>
              <a:t>, as an adverbial</a:t>
            </a:r>
          </a:p>
          <a:p>
            <a:pPr lvl="1" eaLnBrk="1" hangingPunct="1"/>
            <a:r>
              <a:rPr lang="nb-NO" sz="2400" dirty="0" err="1">
                <a:latin typeface="Calibri" charset="0"/>
                <a:ea typeface="ＭＳ Ｐゴシック" charset="0"/>
              </a:rPr>
              <a:t>Sattelite-framed</a:t>
            </a:r>
            <a:r>
              <a:rPr lang="nb-NO" sz="2400" dirty="0">
                <a:latin typeface="Calibri" charset="0"/>
                <a:ea typeface="ＭＳ Ｐゴシック" charset="0"/>
              </a:rPr>
              <a:t> </a:t>
            </a:r>
            <a:r>
              <a:rPr lang="nb-NO" sz="2400" dirty="0" err="1">
                <a:latin typeface="Calibri" charset="0"/>
                <a:ea typeface="ＭＳ Ｐゴシック" charset="0"/>
              </a:rPr>
              <a:t>languages</a:t>
            </a:r>
            <a:r>
              <a:rPr lang="nb-NO" sz="2400" dirty="0">
                <a:latin typeface="Calibri" charset="0"/>
                <a:ea typeface="ＭＳ Ｐゴシック" charset="0"/>
              </a:rPr>
              <a:t> (like Norwegian) </a:t>
            </a:r>
            <a:r>
              <a:rPr lang="nb-NO" sz="2400" dirty="0" err="1">
                <a:latin typeface="Calibri" charset="0"/>
                <a:ea typeface="ＭＳ Ｐゴシック" charset="0"/>
              </a:rPr>
              <a:t>focus</a:t>
            </a:r>
            <a:r>
              <a:rPr lang="nb-NO" sz="2400" dirty="0">
                <a:latin typeface="Calibri" charset="0"/>
                <a:ea typeface="ＭＳ Ｐゴシック" charset="0"/>
              </a:rPr>
              <a:t> </a:t>
            </a:r>
            <a:r>
              <a:rPr lang="nb-NO" sz="2400" dirty="0" err="1">
                <a:latin typeface="Calibri" charset="0"/>
                <a:ea typeface="ＭＳ Ｐゴシック" charset="0"/>
              </a:rPr>
              <a:t>on</a:t>
            </a:r>
            <a:r>
              <a:rPr lang="nb-NO" sz="2400" dirty="0">
                <a:latin typeface="Calibri" charset="0"/>
                <a:ea typeface="ＭＳ Ｐゴシック" charset="0"/>
              </a:rPr>
              <a:t> </a:t>
            </a:r>
            <a:r>
              <a:rPr lang="nb-NO" sz="2400" dirty="0" err="1">
                <a:latin typeface="Calibri" charset="0"/>
                <a:ea typeface="ＭＳ Ｐゴシック" charset="0"/>
              </a:rPr>
              <a:t>the</a:t>
            </a:r>
            <a:r>
              <a:rPr lang="nb-NO" sz="2400" dirty="0">
                <a:latin typeface="Calibri" charset="0"/>
                <a:ea typeface="ＭＳ Ｐゴシック" charset="0"/>
              </a:rPr>
              <a:t> manner </a:t>
            </a:r>
            <a:r>
              <a:rPr lang="nb-NO" sz="2400" dirty="0" err="1">
                <a:latin typeface="Calibri" charset="0"/>
                <a:ea typeface="ＭＳ Ｐゴシック" charset="0"/>
              </a:rPr>
              <a:t>of</a:t>
            </a:r>
            <a:r>
              <a:rPr lang="nb-NO" sz="2400" dirty="0">
                <a:latin typeface="Calibri" charset="0"/>
                <a:ea typeface="ＭＳ Ｐゴシック" charset="0"/>
              </a:rPr>
              <a:t> motion, and </a:t>
            </a:r>
            <a:r>
              <a:rPr lang="nb-NO" sz="2400" dirty="0" err="1">
                <a:latin typeface="Calibri" charset="0"/>
                <a:ea typeface="ＭＳ Ｐゴシック" charset="0"/>
              </a:rPr>
              <a:t>the</a:t>
            </a:r>
            <a:r>
              <a:rPr lang="nb-NO" sz="2400" dirty="0">
                <a:latin typeface="Calibri" charset="0"/>
                <a:ea typeface="ＭＳ Ｐゴシック" charset="0"/>
              </a:rPr>
              <a:t> </a:t>
            </a:r>
            <a:r>
              <a:rPr lang="nb-NO" sz="2400" dirty="0" err="1">
                <a:latin typeface="Calibri" charset="0"/>
                <a:ea typeface="ＭＳ Ｐゴシック" charset="0"/>
              </a:rPr>
              <a:t>path</a:t>
            </a:r>
            <a:r>
              <a:rPr lang="nb-NO" sz="2400" dirty="0">
                <a:latin typeface="Calibri" charset="0"/>
                <a:ea typeface="ＭＳ Ｐゴシック" charset="0"/>
              </a:rPr>
              <a:t> is </a:t>
            </a:r>
            <a:r>
              <a:rPr lang="nb-NO" sz="2400" dirty="0" err="1">
                <a:latin typeface="Calibri" charset="0"/>
                <a:ea typeface="ＭＳ Ｐゴシック" charset="0"/>
              </a:rPr>
              <a:t>expressed</a:t>
            </a:r>
            <a:r>
              <a:rPr lang="nb-NO" sz="2400" dirty="0">
                <a:latin typeface="Calibri" charset="0"/>
                <a:ea typeface="ＭＳ Ｐゴシック" charset="0"/>
              </a:rPr>
              <a:t> in a </a:t>
            </a:r>
            <a:r>
              <a:rPr lang="nb-NO" sz="2400" dirty="0" err="1">
                <a:latin typeface="Calibri" charset="0"/>
                <a:ea typeface="ＭＳ Ｐゴシック" charset="0"/>
              </a:rPr>
              <a:t>particle</a:t>
            </a:r>
            <a:r>
              <a:rPr lang="nb-NO" sz="2400" dirty="0">
                <a:latin typeface="Calibri" charset="0"/>
                <a:ea typeface="ＭＳ Ｐゴシック" charset="0"/>
              </a:rPr>
              <a:t> or </a:t>
            </a:r>
            <a:r>
              <a:rPr lang="nb-NO" sz="2400" dirty="0" err="1" smtClean="0">
                <a:latin typeface="Calibri" charset="0"/>
                <a:ea typeface="ＭＳ Ｐゴシック" charset="0"/>
              </a:rPr>
              <a:t>prefix</a:t>
            </a:r>
            <a:endParaRPr lang="nb-NO" sz="2400" dirty="0">
              <a:latin typeface="Calibri" charset="0"/>
              <a:ea typeface="ＭＳ Ｐゴシック" charset="0"/>
            </a:endParaRPr>
          </a:p>
        </p:txBody>
      </p:sp>
    </p:spTree>
    <p:extLst>
      <p:ext uri="{BB962C8B-B14F-4D97-AF65-F5344CB8AC3E}">
        <p14:creationId xmlns:p14="http://schemas.microsoft.com/office/powerpoint/2010/main" val="212825350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sz="2800" dirty="0" err="1"/>
              <a:t>Some</a:t>
            </a:r>
            <a:r>
              <a:rPr lang="nb-NO" sz="2800" dirty="0"/>
              <a:t> </a:t>
            </a:r>
            <a:r>
              <a:rPr lang="nb-NO" sz="2800" dirty="0" err="1" smtClean="0"/>
              <a:t>examples</a:t>
            </a:r>
            <a:r>
              <a:rPr lang="nb-NO" sz="2800" dirty="0" smtClean="0"/>
              <a:t> </a:t>
            </a:r>
            <a:r>
              <a:rPr lang="nb-NO" sz="2800" dirty="0" err="1" smtClean="0"/>
              <a:t>of</a:t>
            </a:r>
            <a:r>
              <a:rPr lang="nb-NO" sz="2800" dirty="0" smtClean="0"/>
              <a:t> </a:t>
            </a:r>
            <a:r>
              <a:rPr lang="nb-NO" sz="2800" dirty="0" err="1"/>
              <a:t>l</a:t>
            </a:r>
            <a:r>
              <a:rPr lang="nb-NO" sz="2800" dirty="0" err="1" smtClean="0"/>
              <a:t>inguistic</a:t>
            </a:r>
            <a:r>
              <a:rPr lang="nb-NO" sz="2800" dirty="0" smtClean="0"/>
              <a:t> </a:t>
            </a:r>
            <a:r>
              <a:rPr lang="nb-NO" sz="2800" dirty="0" err="1"/>
              <a:t>categories</a:t>
            </a:r>
            <a:r>
              <a:rPr lang="nb-NO" sz="2800" dirty="0"/>
              <a:t> </a:t>
            </a:r>
            <a:r>
              <a:rPr lang="nb-NO" sz="2800" dirty="0" err="1" smtClean="0"/>
              <a:t>that</a:t>
            </a:r>
            <a:r>
              <a:rPr lang="nb-NO" sz="2800" dirty="0" smtClean="0"/>
              <a:t> have </a:t>
            </a:r>
            <a:r>
              <a:rPr lang="nb-NO" sz="2800" dirty="0" err="1"/>
              <a:t>the</a:t>
            </a:r>
            <a:r>
              <a:rPr lang="nb-NO" sz="2800" dirty="0"/>
              <a:t> </a:t>
            </a:r>
            <a:r>
              <a:rPr lang="nb-NO" sz="2800" dirty="0" err="1"/>
              <a:t>shape</a:t>
            </a:r>
            <a:r>
              <a:rPr lang="nb-NO" sz="2800" dirty="0"/>
              <a:t> </a:t>
            </a:r>
            <a:r>
              <a:rPr lang="nb-NO" sz="2800" dirty="0" err="1"/>
              <a:t>of</a:t>
            </a:r>
            <a:r>
              <a:rPr lang="nb-NO" sz="2800" dirty="0"/>
              <a:t> radial </a:t>
            </a:r>
            <a:r>
              <a:rPr lang="nb-NO" sz="2800" dirty="0" err="1" smtClean="0"/>
              <a:t>categories</a:t>
            </a:r>
            <a:r>
              <a:rPr lang="nb-NO" sz="2800" dirty="0" smtClean="0"/>
              <a:t>:</a:t>
            </a:r>
            <a:endParaRPr lang="nb-NO" dirty="0"/>
          </a:p>
        </p:txBody>
      </p:sp>
      <p:sp>
        <p:nvSpPr>
          <p:cNvPr id="3" name="Content Placeholder 2"/>
          <p:cNvSpPr>
            <a:spLocks noGrp="1"/>
          </p:cNvSpPr>
          <p:nvPr>
            <p:ph idx="1"/>
          </p:nvPr>
        </p:nvSpPr>
        <p:spPr/>
        <p:txBody>
          <a:bodyPr>
            <a:normAutofit/>
          </a:bodyPr>
          <a:lstStyle/>
          <a:p>
            <a:pPr lvl="1"/>
            <a:r>
              <a:rPr lang="nb-NO" sz="3200" dirty="0" smtClean="0"/>
              <a:t>Russian </a:t>
            </a:r>
            <a:r>
              <a:rPr lang="nb-NO" sz="3200" dirty="0" err="1"/>
              <a:t>prefix</a:t>
            </a:r>
            <a:r>
              <a:rPr lang="nb-NO" sz="3200" dirty="0"/>
              <a:t> </a:t>
            </a:r>
            <a:r>
              <a:rPr lang="nb-NO" sz="3200" i="1" dirty="0" err="1"/>
              <a:t>raz</a:t>
            </a:r>
            <a:r>
              <a:rPr lang="nb-NO" sz="3200" i="1" dirty="0"/>
              <a:t>-</a:t>
            </a:r>
            <a:endParaRPr lang="nb-NO" sz="3200" dirty="0"/>
          </a:p>
          <a:p>
            <a:pPr lvl="1"/>
            <a:r>
              <a:rPr lang="nb-NO" sz="3200" dirty="0" err="1"/>
              <a:t>Czech</a:t>
            </a:r>
            <a:r>
              <a:rPr lang="nb-NO" sz="3200" dirty="0"/>
              <a:t> </a:t>
            </a:r>
            <a:r>
              <a:rPr lang="nb-NO" sz="3200" dirty="0" err="1"/>
              <a:t>dative</a:t>
            </a:r>
            <a:r>
              <a:rPr lang="nb-NO" sz="3200" dirty="0"/>
              <a:t> case</a:t>
            </a:r>
          </a:p>
          <a:p>
            <a:pPr lvl="1"/>
            <a:r>
              <a:rPr lang="nb-NO" sz="3200" dirty="0"/>
              <a:t>North </a:t>
            </a:r>
            <a:r>
              <a:rPr lang="nb-NO" sz="3200" dirty="0" err="1"/>
              <a:t>Saami</a:t>
            </a:r>
            <a:r>
              <a:rPr lang="nb-NO" sz="3200" dirty="0"/>
              <a:t> </a:t>
            </a:r>
            <a:r>
              <a:rPr lang="nb-NO" sz="3200" dirty="0" err="1"/>
              <a:t>postposition</a:t>
            </a:r>
            <a:r>
              <a:rPr lang="nb-NO" sz="3200" dirty="0"/>
              <a:t> </a:t>
            </a:r>
            <a:r>
              <a:rPr lang="nb-NO" sz="3200" i="1" dirty="0" err="1"/>
              <a:t>čađa</a:t>
            </a:r>
            <a:endParaRPr lang="nb-NO" sz="3200" dirty="0"/>
          </a:p>
          <a:p>
            <a:endParaRPr lang="nb-NO" sz="3200" dirty="0"/>
          </a:p>
        </p:txBody>
      </p:sp>
    </p:spTree>
    <p:extLst>
      <p:ext uri="{BB962C8B-B14F-4D97-AF65-F5344CB8AC3E}">
        <p14:creationId xmlns:p14="http://schemas.microsoft.com/office/powerpoint/2010/main" val="399772458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Placeholder 7"/>
          <p:cNvSpPr>
            <a:spLocks noGrp="1"/>
          </p:cNvSpPr>
          <p:nvPr>
            <p:ph type="body" sz="half" idx="4294967295"/>
          </p:nvPr>
        </p:nvSpPr>
        <p:spPr>
          <a:xfrm>
            <a:off x="719138" y="5805488"/>
            <a:ext cx="8424862" cy="804862"/>
          </a:xfrm>
        </p:spPr>
        <p:txBody>
          <a:bodyPr/>
          <a:lstStyle/>
          <a:p>
            <a:r>
              <a:rPr lang="nb-NO" sz="2800">
                <a:latin typeface="Verdana" charset="0"/>
                <a:ea typeface="ＭＳ Ｐゴシック" charset="0"/>
                <a:cs typeface="ＭＳ Ｐゴシック" charset="0"/>
              </a:rPr>
              <a:t>Distribution of so-called “</a:t>
            </a:r>
            <a:r>
              <a:rPr lang="nb-NO" altLang="ja-JP" sz="2800">
                <a:latin typeface="Verdana" charset="0"/>
                <a:ea typeface="ＭＳ Ｐゴシック" charset="0"/>
                <a:cs typeface="ＭＳ Ｐゴシック" charset="0"/>
              </a:rPr>
              <a:t>empty</a:t>
            </a:r>
            <a:r>
              <a:rPr lang="nb-NO" sz="2800">
                <a:latin typeface="Verdana" charset="0"/>
                <a:ea typeface="ＭＳ Ｐゴシック" charset="0"/>
                <a:cs typeface="ＭＳ Ｐゴシック" charset="0"/>
              </a:rPr>
              <a:t>”</a:t>
            </a:r>
            <a:r>
              <a:rPr lang="nb-NO" altLang="ja-JP" sz="2800">
                <a:latin typeface="Verdana" charset="0"/>
                <a:ea typeface="ＭＳ Ｐゴシック" charset="0"/>
                <a:cs typeface="ＭＳ Ｐゴシック" charset="0"/>
              </a:rPr>
              <a:t> prefixes</a:t>
            </a:r>
            <a:endParaRPr lang="nb-NO" sz="2800">
              <a:latin typeface="Verdana" charset="0"/>
              <a:ea typeface="ＭＳ Ｐゴシック" charset="0"/>
              <a:cs typeface="ＭＳ Ｐゴシック" charset="0"/>
            </a:endParaRPr>
          </a:p>
        </p:txBody>
      </p:sp>
      <p:graphicFrame>
        <p:nvGraphicFramePr>
          <p:cNvPr id="9" name="Chart 8"/>
          <p:cNvGraphicFramePr/>
          <p:nvPr>
            <p:extLst>
              <p:ext uri="{D42A27DB-BD31-4B8C-83A1-F6EECF244321}">
                <p14:modId xmlns:p14="http://schemas.microsoft.com/office/powerpoint/2010/main" val="287585909"/>
              </p:ext>
            </p:extLst>
          </p:nvPr>
        </p:nvGraphicFramePr>
        <p:xfrm>
          <a:off x="45971" y="0"/>
          <a:ext cx="9073008" cy="562221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a:spLocks noChangeArrowheads="1"/>
          </p:cNvSpPr>
          <p:nvPr/>
        </p:nvSpPr>
        <p:spPr bwMode="auto">
          <a:xfrm>
            <a:off x="611188" y="836613"/>
            <a:ext cx="6032500" cy="1570037"/>
          </a:xfrm>
          <a:prstGeom prst="rect">
            <a:avLst/>
          </a:prstGeom>
          <a:solidFill>
            <a:srgbClr val="CBEDF1"/>
          </a:solidFill>
          <a:ln>
            <a:noFill/>
          </a:ln>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nb-NO" b="1" dirty="0" smtClean="0"/>
              <a:t>Russian has:</a:t>
            </a:r>
          </a:p>
          <a:p>
            <a:pPr marL="342900" indent="-342900" eaLnBrk="1" hangingPunct="1">
              <a:buFont typeface="Arial"/>
              <a:buChar char="•"/>
              <a:defRPr/>
            </a:pPr>
            <a:r>
              <a:rPr lang="nb-NO" b="1" dirty="0" smtClean="0"/>
              <a:t>1429 </a:t>
            </a:r>
            <a:r>
              <a:rPr lang="nb-NO" b="1" dirty="0" err="1" smtClean="0"/>
              <a:t>simplex</a:t>
            </a:r>
            <a:r>
              <a:rPr lang="nb-NO" b="1" dirty="0" smtClean="0"/>
              <a:t> verbs </a:t>
            </a:r>
          </a:p>
          <a:p>
            <a:pPr marL="342900" indent="-342900" eaLnBrk="1" hangingPunct="1">
              <a:buFont typeface="Arial"/>
              <a:buChar char="•"/>
              <a:defRPr/>
            </a:pPr>
            <a:r>
              <a:rPr lang="nb-NO" b="1" dirty="0" err="1" smtClean="0"/>
              <a:t>that</a:t>
            </a:r>
            <a:r>
              <a:rPr lang="nb-NO" b="1" dirty="0" smtClean="0"/>
              <a:t> </a:t>
            </a:r>
            <a:r>
              <a:rPr lang="nb-NO" b="1" dirty="0"/>
              <a:t>form </a:t>
            </a:r>
            <a:r>
              <a:rPr lang="nb-NO" b="1" dirty="0" smtClean="0"/>
              <a:t>1981 Natural </a:t>
            </a:r>
            <a:r>
              <a:rPr lang="nb-NO" b="1" dirty="0" err="1" smtClean="0"/>
              <a:t>Perfectives</a:t>
            </a:r>
            <a:endParaRPr lang="nb-NO" b="1" dirty="0" smtClean="0"/>
          </a:p>
          <a:p>
            <a:pPr marL="342900" indent="-342900" eaLnBrk="1" hangingPunct="1">
              <a:buFont typeface="Arial"/>
              <a:buChar char="•"/>
              <a:defRPr/>
            </a:pPr>
            <a:r>
              <a:rPr lang="nb-NO" b="1" dirty="0" err="1" smtClean="0"/>
              <a:t>using</a:t>
            </a:r>
            <a:r>
              <a:rPr lang="nb-NO" b="1" dirty="0" smtClean="0"/>
              <a:t> 16 </a:t>
            </a:r>
            <a:r>
              <a:rPr lang="nb-NO" b="1" dirty="0" err="1" smtClean="0"/>
              <a:t>prefixes</a:t>
            </a:r>
            <a:endParaRPr lang="nb-NO" b="1" dirty="0" smtClean="0"/>
          </a:p>
        </p:txBody>
      </p:sp>
      <p:sp>
        <p:nvSpPr>
          <p:cNvPr id="3" name="Donut 2"/>
          <p:cNvSpPr/>
          <p:nvPr/>
        </p:nvSpPr>
        <p:spPr>
          <a:xfrm>
            <a:off x="4742893" y="3783724"/>
            <a:ext cx="544266" cy="2021764"/>
          </a:xfrm>
          <a:prstGeom prst="donut">
            <a:avLst>
              <a:gd name="adj" fmla="val 78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370759372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A3C0867-9A36-9041-8907-8FFC517C431B}" type="slidenum">
              <a:rPr lang="en-US" sz="1200">
                <a:solidFill>
                  <a:srgbClr val="898989"/>
                </a:solidFill>
                <a:latin typeface="Calibri" charset="0"/>
              </a:rPr>
              <a:pPr eaLnBrk="1" hangingPunct="1"/>
              <a:t>37</a:t>
            </a:fld>
            <a:endParaRPr lang="en-US" sz="1200">
              <a:solidFill>
                <a:srgbClr val="898989"/>
              </a:solidFill>
              <a:latin typeface="Calibri" charset="0"/>
            </a:endParaRPr>
          </a:p>
        </p:txBody>
      </p:sp>
      <p:sp>
        <p:nvSpPr>
          <p:cNvPr id="30" name="Title 29"/>
          <p:cNvSpPr>
            <a:spLocks noGrp="1"/>
          </p:cNvSpPr>
          <p:nvPr>
            <p:ph type="title" idx="4294967295"/>
          </p:nvPr>
        </p:nvSpPr>
        <p:spPr>
          <a:xfrm>
            <a:off x="1263650" y="300038"/>
            <a:ext cx="7880350" cy="853220"/>
          </a:xfrm>
        </p:spPr>
        <p:txBody>
          <a:bodyPr>
            <a:normAutofit fontScale="90000"/>
          </a:bodyPr>
          <a:lstStyle/>
          <a:p>
            <a:r>
              <a:rPr lang="en-US" sz="4000" b="1" dirty="0" smtClean="0">
                <a:latin typeface="Calibri" charset="0"/>
                <a:ea typeface="ＭＳ Ｐゴシック" charset="0"/>
                <a:cs typeface="ＭＳ Ｐゴシック" charset="0"/>
              </a:rPr>
              <a:t/>
            </a:r>
            <a:br>
              <a:rPr lang="en-US" sz="4000" b="1" dirty="0" smtClean="0">
                <a:latin typeface="Calibri" charset="0"/>
                <a:ea typeface="ＭＳ Ｐゴシック" charset="0"/>
                <a:cs typeface="ＭＳ Ｐゴシック" charset="0"/>
              </a:rPr>
            </a:br>
            <a:r>
              <a:rPr lang="en-US" sz="3600" dirty="0" smtClean="0">
                <a:latin typeface="Calibri" charset="0"/>
                <a:ea typeface="ＭＳ Ｐゴシック" charset="0"/>
                <a:cs typeface="ＭＳ Ｐゴシック" charset="0"/>
              </a:rPr>
              <a:t>The schematic idea of </a:t>
            </a:r>
            <a:r>
              <a:rPr lang="en-US" sz="3600" dirty="0" err="1" smtClean="0">
                <a:latin typeface="Calibri" charset="0"/>
                <a:ea typeface="ＭＳ Ｐゴシック" charset="0"/>
                <a:cs typeface="ＭＳ Ｐゴシック" charset="0"/>
              </a:rPr>
              <a:t>raz</a:t>
            </a:r>
            <a:r>
              <a:rPr lang="en-US" sz="3600" dirty="0" smtClean="0">
                <a:latin typeface="Calibri" charset="0"/>
                <a:ea typeface="ＭＳ Ｐゴシック" charset="0"/>
                <a:cs typeface="ＭＳ Ｐゴシック" charset="0"/>
              </a:rPr>
              <a:t>-: APART, as in </a:t>
            </a:r>
            <a:r>
              <a:rPr lang="en-US" sz="3600" b="1" dirty="0" err="1" smtClean="0">
                <a:latin typeface="Calibri" charset="0"/>
                <a:ea typeface="ＭＳ Ｐゴシック" charset="0"/>
                <a:cs typeface="ＭＳ Ｐゴシック" charset="0"/>
              </a:rPr>
              <a:t>RAZojtis</a:t>
            </a:r>
            <a:r>
              <a:rPr lang="en-US" sz="3600" b="1" dirty="0">
                <a:latin typeface="Calibri" charset="0"/>
                <a:ea typeface="ＭＳ Ｐゴシック" charset="0"/>
                <a:cs typeface="ＭＳ Ｐゴシック" charset="0"/>
              </a:rPr>
              <a:t>’ ‘walk in different directions’</a:t>
            </a:r>
          </a:p>
        </p:txBody>
      </p:sp>
      <p:pic>
        <p:nvPicPr>
          <p:cNvPr id="3" name="Picture 7" descr="w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863" y="2619375"/>
            <a:ext cx="1430337"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w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4327525"/>
            <a:ext cx="1430338"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w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7238" y="1417638"/>
            <a:ext cx="1431925"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w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21760">
            <a:off x="4081463" y="4240213"/>
            <a:ext cx="1430337"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w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9163" y="2157413"/>
            <a:ext cx="1346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w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889292">
            <a:off x="4425950" y="969963"/>
            <a:ext cx="1346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Text Box 13"/>
          <p:cNvSpPr txBox="1">
            <a:spLocks noChangeArrowheads="1"/>
          </p:cNvSpPr>
          <p:nvPr/>
        </p:nvSpPr>
        <p:spPr bwMode="auto">
          <a:xfrm>
            <a:off x="1404938" y="6494463"/>
            <a:ext cx="6151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i="1"/>
              <a:t>John Cleese in the Monty Python sketch “Ministry of silly walks”</a:t>
            </a:r>
          </a:p>
        </p:txBody>
      </p:sp>
      <p:pic>
        <p:nvPicPr>
          <p:cNvPr id="10" name="Picture 7" descr="w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36738" y="4327525"/>
            <a:ext cx="1430337"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w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470150" y="2443163"/>
            <a:ext cx="1431925"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w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33400" y="4298950"/>
            <a:ext cx="1430338"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w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955675" y="2230438"/>
            <a:ext cx="1430338"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descr="w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739520" flipH="1">
            <a:off x="3267075" y="969963"/>
            <a:ext cx="1346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descr="w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23850" y="969963"/>
            <a:ext cx="1346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0"/>
          <p:cNvGrpSpPr>
            <a:grpSpLocks/>
          </p:cNvGrpSpPr>
          <p:nvPr/>
        </p:nvGrpSpPr>
        <p:grpSpPr bwMode="auto">
          <a:xfrm>
            <a:off x="4065588" y="3206750"/>
            <a:ext cx="1095375" cy="1085850"/>
            <a:chOff x="1341437" y="3293269"/>
            <a:chExt cx="1095377" cy="1086645"/>
          </a:xfrm>
        </p:grpSpPr>
        <p:sp>
          <p:nvSpPr>
            <p:cNvPr id="17" name="Oval 16"/>
            <p:cNvSpPr/>
            <p:nvPr/>
          </p:nvSpPr>
          <p:spPr>
            <a:xfrm>
              <a:off x="1706563" y="3657073"/>
              <a:ext cx="365126" cy="365392"/>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66CCFF"/>
                </a:solidFill>
                <a:latin typeface="Calibri" charset="0"/>
                <a:ea typeface="ＭＳ Ｐゴシック" charset="0"/>
                <a:cs typeface="ＭＳ Ｐゴシック" charset="0"/>
              </a:endParaRPr>
            </a:p>
          </p:txBody>
        </p:sp>
        <p:cxnSp>
          <p:nvCxnSpPr>
            <p:cNvPr id="18" name="Straight Arrow Connector 17"/>
            <p:cNvCxnSpPr/>
            <p:nvPr/>
          </p:nvCxnSpPr>
          <p:spPr>
            <a:xfrm rot="10800000" flipV="1">
              <a:off x="1341437" y="3842946"/>
              <a:ext cx="365126" cy="317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071688" y="3844535"/>
              <a:ext cx="365126" cy="15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7" idx="0"/>
            </p:cNvCxnSpPr>
            <p:nvPr/>
          </p:nvCxnSpPr>
          <p:spPr>
            <a:xfrm rot="5400000" flipH="1" flipV="1">
              <a:off x="1707222" y="3475172"/>
              <a:ext cx="365392" cy="15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16200000" flipH="1">
              <a:off x="1705635" y="4196424"/>
              <a:ext cx="365392" cy="158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7" idx="1"/>
            </p:cNvCxnSpPr>
            <p:nvPr/>
          </p:nvCxnSpPr>
          <p:spPr>
            <a:xfrm rot="16200000" flipV="1">
              <a:off x="1510418" y="3460967"/>
              <a:ext cx="241477" cy="258763"/>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7" idx="3"/>
            </p:cNvCxnSpPr>
            <p:nvPr/>
          </p:nvCxnSpPr>
          <p:spPr>
            <a:xfrm rot="5400000">
              <a:off x="1504857" y="3966956"/>
              <a:ext cx="252598" cy="258763"/>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7" idx="5"/>
            </p:cNvCxnSpPr>
            <p:nvPr/>
          </p:nvCxnSpPr>
          <p:spPr>
            <a:xfrm rot="16200000" flipH="1">
              <a:off x="2020795" y="3966957"/>
              <a:ext cx="252598" cy="25876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7" idx="7"/>
            </p:cNvCxnSpPr>
            <p:nvPr/>
          </p:nvCxnSpPr>
          <p:spPr>
            <a:xfrm rot="5400000" flipH="1" flipV="1">
              <a:off x="2026356" y="3460968"/>
              <a:ext cx="241477" cy="258762"/>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5634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0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0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20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2000"/>
                                        <p:tgtEl>
                                          <p:spTgt spid="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000"/>
                                        <p:tgtEl>
                                          <p:spTgt spid="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2000"/>
                                        <p:tgtEl>
                                          <p:spTgt spid="1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3" name="Group 8"/>
          <p:cNvGrpSpPr>
            <a:grpSpLocks noChangeAspect="1"/>
          </p:cNvGrpSpPr>
          <p:nvPr/>
        </p:nvGrpSpPr>
        <p:grpSpPr bwMode="auto">
          <a:xfrm>
            <a:off x="468313" y="223838"/>
            <a:ext cx="8064500" cy="6297612"/>
            <a:chOff x="2308" y="5263"/>
            <a:chExt cx="6928" cy="4455"/>
          </a:xfrm>
        </p:grpSpPr>
        <p:sp>
          <p:nvSpPr>
            <p:cNvPr id="46085" name="AutoShape 46"/>
            <p:cNvSpPr>
              <a:spLocks noChangeAspect="1" noChangeArrowheads="1" noTextEdit="1"/>
            </p:cNvSpPr>
            <p:nvPr/>
          </p:nvSpPr>
          <p:spPr bwMode="auto">
            <a:xfrm>
              <a:off x="2308" y="5263"/>
              <a:ext cx="6928" cy="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p>
          </p:txBody>
        </p:sp>
        <p:sp>
          <p:nvSpPr>
            <p:cNvPr id="46086" name="Rectangle 10"/>
            <p:cNvSpPr>
              <a:spLocks noChangeArrowheads="1"/>
            </p:cNvSpPr>
            <p:nvPr/>
          </p:nvSpPr>
          <p:spPr bwMode="auto">
            <a:xfrm>
              <a:off x="3802" y="6073"/>
              <a:ext cx="2174" cy="675"/>
            </a:xfrm>
            <a:prstGeom prst="rect">
              <a:avLst/>
            </a:prstGeom>
            <a:solidFill>
              <a:schemeClr val="accent5">
                <a:lumMod val="20000"/>
                <a:lumOff val="80000"/>
              </a:schemeClr>
            </a:solidFill>
            <a:ln w="28575">
              <a:solidFill>
                <a:schemeClr val="tx1"/>
              </a:solidFill>
              <a:miter lim="800000"/>
              <a:headEnd/>
              <a:tailEnd/>
            </a:ln>
          </p:spPr>
          <p:txBody>
            <a:bodyPr/>
            <a:lstStyle/>
            <a:p>
              <a:r>
                <a:rPr lang="en-US" sz="1400" dirty="0">
                  <a:latin typeface="Cambria" charset="0"/>
                  <a:ea typeface="ＭＳ 明朝" charset="0"/>
                  <a:cs typeface="ＭＳ 明朝" charset="0"/>
                </a:rPr>
                <a:t>1. APART</a:t>
              </a:r>
            </a:p>
            <a:p>
              <a:r>
                <a:rPr lang="en-GB" sz="1400" dirty="0">
                  <a:latin typeface="Cambria" charset="0"/>
                  <a:ea typeface="ＭＳ 明朝" charset="0"/>
                  <a:cs typeface="ＭＳ 明朝" charset="0"/>
                </a:rPr>
                <a:t>SP (38) </a:t>
              </a:r>
              <a:r>
                <a:rPr lang="en-US" sz="1400" i="1" dirty="0" err="1">
                  <a:latin typeface="Cambria" charset="0"/>
                  <a:ea typeface="ＭＳ 明朝" charset="0"/>
                  <a:cs typeface="ＭＳ 明朝" charset="0"/>
                </a:rPr>
                <a:t>raspilit</a:t>
              </a:r>
              <a:r>
                <a:rPr lang="en-US" sz="1400" i="1" dirty="0">
                  <a:latin typeface="Cambria" charset="0"/>
                  <a:ea typeface="ＭＳ 明朝" charset="0"/>
                  <a:cs typeface="ＭＳ 明朝" charset="0"/>
                </a:rPr>
                <a:t>’</a:t>
              </a:r>
              <a:r>
                <a:rPr lang="en-GB" altLang="ja-JP" sz="1400" dirty="0">
                  <a:latin typeface="Cambria" charset="0"/>
                  <a:ea typeface="ＭＳ 明朝" charset="0"/>
                  <a:cs typeface="ＭＳ 明朝" charset="0"/>
                </a:rPr>
                <a:t> </a:t>
              </a:r>
              <a:r>
                <a:rPr lang="en-GB" sz="1400" dirty="0">
                  <a:latin typeface="Cambria" charset="0"/>
                  <a:ea typeface="ＭＳ 明朝" charset="0"/>
                  <a:cs typeface="ＭＳ 明朝" charset="0"/>
                </a:rPr>
                <a:t>‘</a:t>
              </a:r>
              <a:r>
                <a:rPr lang="en-GB" altLang="ja-JP" sz="1400" dirty="0">
                  <a:latin typeface="Cambria" charset="0"/>
                  <a:ea typeface="ＭＳ 明朝" charset="0"/>
                  <a:cs typeface="ＭＳ 明朝" charset="0"/>
                </a:rPr>
                <a:t>saw apart</a:t>
              </a:r>
              <a:r>
                <a:rPr lang="en-GB" sz="1400" dirty="0">
                  <a:latin typeface="Cambria" charset="0"/>
                  <a:ea typeface="ＭＳ 明朝" charset="0"/>
                  <a:cs typeface="ＭＳ 明朝" charset="0"/>
                </a:rPr>
                <a:t>’</a:t>
              </a:r>
              <a:endParaRPr lang="en-US" altLang="ja-JP" sz="1400" dirty="0">
                <a:latin typeface="Cambria" charset="0"/>
                <a:ea typeface="ＭＳ 明朝" charset="0"/>
                <a:cs typeface="ＭＳ 明朝" charset="0"/>
              </a:endParaRPr>
            </a:p>
            <a:p>
              <a:r>
                <a:rPr lang="en-US" sz="1400" dirty="0">
                  <a:latin typeface="Cambria" charset="0"/>
                  <a:ea typeface="ＭＳ 明朝" charset="0"/>
                  <a:cs typeface="ＭＳ 明朝" charset="0"/>
                </a:rPr>
                <a:t>NP </a:t>
              </a:r>
              <a:r>
                <a:rPr lang="en-US" sz="1400" dirty="0">
                  <a:solidFill>
                    <a:srgbClr val="000000"/>
                  </a:solidFill>
                  <a:latin typeface="Cambria" charset="0"/>
                  <a:ea typeface="ＭＳ 明朝" charset="0"/>
                  <a:cs typeface="ＭＳ 明朝" charset="0"/>
                </a:rPr>
                <a:t>(22) </a:t>
              </a:r>
              <a:r>
                <a:rPr lang="en-US" sz="1400" i="1" dirty="0" err="1">
                  <a:solidFill>
                    <a:srgbClr val="000000"/>
                  </a:solidFill>
                  <a:latin typeface="Cambria" charset="0"/>
                  <a:ea typeface="ＭＳ 明朝" charset="0"/>
                  <a:cs typeface="ＭＳ 明朝" charset="0"/>
                </a:rPr>
                <a:t>razgryzt</a:t>
              </a:r>
              <a:r>
                <a:rPr lang="en-US" sz="1400" i="1" dirty="0">
                  <a:solidFill>
                    <a:srgbClr val="000000"/>
                  </a:solidFill>
                  <a:latin typeface="Cambria" charset="0"/>
                  <a:ea typeface="ＭＳ 明朝" charset="0"/>
                  <a:cs typeface="ＭＳ 明朝" charset="0"/>
                </a:rPr>
                <a:t>’</a:t>
              </a:r>
              <a:r>
                <a:rPr lang="en-US" altLang="ja-JP" sz="1400" dirty="0">
                  <a:solidFill>
                    <a:srgbClr val="000000"/>
                  </a:solidFill>
                  <a:latin typeface="Cambria" charset="0"/>
                  <a:ea typeface="ＭＳ 明朝" charset="0"/>
                  <a:cs typeface="ＭＳ 明朝" charset="0"/>
                </a:rPr>
                <a:t> </a:t>
              </a:r>
              <a:r>
                <a:rPr lang="en-US" sz="1400" dirty="0">
                  <a:solidFill>
                    <a:srgbClr val="000000"/>
                  </a:solidFill>
                  <a:latin typeface="Cambria" charset="0"/>
                  <a:ea typeface="ＭＳ 明朝" charset="0"/>
                  <a:cs typeface="ＭＳ 明朝" charset="0"/>
                </a:rPr>
                <a:t>‘</a:t>
              </a:r>
              <a:r>
                <a:rPr lang="en-US" altLang="ja-JP" sz="1400" dirty="0">
                  <a:solidFill>
                    <a:srgbClr val="000000"/>
                  </a:solidFill>
                  <a:latin typeface="Cambria" charset="0"/>
                  <a:ea typeface="ＭＳ 明朝" charset="0"/>
                  <a:cs typeface="ＭＳ 明朝" charset="0"/>
                </a:rPr>
                <a:t>gnaw apart</a:t>
              </a:r>
              <a:r>
                <a:rPr lang="en-US" sz="1400" dirty="0">
                  <a:solidFill>
                    <a:srgbClr val="000000"/>
                  </a:solidFill>
                  <a:latin typeface="Cambria" charset="0"/>
                  <a:ea typeface="ＭＳ 明朝" charset="0"/>
                  <a:cs typeface="ＭＳ 明朝" charset="0"/>
                </a:rPr>
                <a:t>’</a:t>
              </a:r>
              <a:endParaRPr lang="en-US" sz="1400" dirty="0">
                <a:latin typeface="Cambria" charset="0"/>
                <a:ea typeface="ＭＳ 明朝" charset="0"/>
                <a:cs typeface="ＭＳ 明朝" charset="0"/>
              </a:endParaRPr>
            </a:p>
          </p:txBody>
        </p:sp>
        <p:sp>
          <p:nvSpPr>
            <p:cNvPr id="46087" name="Rectangle 11"/>
            <p:cNvSpPr>
              <a:spLocks noChangeArrowheads="1"/>
            </p:cNvSpPr>
            <p:nvPr/>
          </p:nvSpPr>
          <p:spPr bwMode="auto">
            <a:xfrm>
              <a:off x="6383" y="9043"/>
              <a:ext cx="2581" cy="675"/>
            </a:xfrm>
            <a:prstGeom prst="rect">
              <a:avLst/>
            </a:prstGeom>
            <a:solidFill>
              <a:srgbClr val="CBEDF1"/>
            </a:solidFill>
            <a:ln w="9525">
              <a:solidFill>
                <a:srgbClr val="000000"/>
              </a:solidFill>
              <a:miter lim="800000"/>
              <a:headEnd/>
              <a:tailEnd/>
            </a:ln>
          </p:spPr>
          <p:txBody>
            <a:bodyPr/>
            <a:lstStyle/>
            <a:p>
              <a:r>
                <a:rPr lang="en-US" sz="1400">
                  <a:latin typeface="Cambria" charset="0"/>
                  <a:ea typeface="ＭＳ 明朝" charset="0"/>
                  <a:cs typeface="ＭＳ 明朝" charset="0"/>
                </a:rPr>
                <a:t>6. EXCITEMENT</a:t>
              </a:r>
            </a:p>
            <a:p>
              <a:r>
                <a:rPr lang="en-US" sz="1400">
                  <a:latin typeface="Cambria" charset="0"/>
                  <a:ea typeface="ＭＳ 明朝" charset="0"/>
                  <a:cs typeface="ＭＳ 明朝" charset="0"/>
                </a:rPr>
                <a:t>SP (29) </a:t>
              </a:r>
              <a:r>
                <a:rPr lang="en-US" sz="1400" i="1">
                  <a:latin typeface="Cambria" charset="0"/>
                  <a:ea typeface="ＭＳ 明朝" charset="0"/>
                  <a:cs typeface="ＭＳ 明朝" charset="0"/>
                </a:rPr>
                <a:t>raskalit’</a:t>
              </a:r>
              <a:r>
                <a:rPr lang="en-US" altLang="ja-JP" sz="1400">
                  <a:latin typeface="Cambria" charset="0"/>
                  <a:ea typeface="ＭＳ 明朝" charset="0"/>
                  <a:cs typeface="ＭＳ 明朝" charset="0"/>
                </a:rPr>
                <a:t> </a:t>
              </a:r>
              <a:r>
                <a:rPr lang="en-US" sz="1400">
                  <a:latin typeface="Cambria" charset="0"/>
                  <a:ea typeface="ＭＳ 明朝" charset="0"/>
                  <a:cs typeface="ＭＳ 明朝" charset="0"/>
                </a:rPr>
                <a:t>‘</a:t>
              </a:r>
              <a:r>
                <a:rPr lang="en-US" altLang="ja-JP" sz="1400">
                  <a:latin typeface="Cambria" charset="0"/>
                  <a:ea typeface="ＭＳ 明朝" charset="0"/>
                  <a:cs typeface="ＭＳ 明朝" charset="0"/>
                </a:rPr>
                <a:t>make red-hot</a:t>
              </a:r>
              <a:r>
                <a:rPr lang="en-US" sz="1400">
                  <a:latin typeface="Cambria" charset="0"/>
                  <a:ea typeface="ＭＳ 明朝" charset="0"/>
                  <a:cs typeface="ＭＳ 明朝" charset="0"/>
                </a:rPr>
                <a:t>’</a:t>
              </a:r>
              <a:endParaRPr lang="en-US" altLang="ja-JP" sz="1400">
                <a:latin typeface="Cambria" charset="0"/>
                <a:ea typeface="ＭＳ 明朝" charset="0"/>
                <a:cs typeface="ＭＳ 明朝" charset="0"/>
              </a:endParaRPr>
            </a:p>
            <a:p>
              <a:r>
                <a:rPr lang="en-US" sz="1400">
                  <a:latin typeface="Cambria" charset="0"/>
                  <a:ea typeface="ＭＳ 明朝" charset="0"/>
                  <a:cs typeface="ＭＳ 明朝" charset="0"/>
                </a:rPr>
                <a:t>NP (16) </a:t>
              </a:r>
              <a:r>
                <a:rPr lang="en-US" sz="1400" i="1">
                  <a:latin typeface="Cambria" charset="0"/>
                  <a:ea typeface="ＭＳ 明朝" charset="0"/>
                  <a:cs typeface="ＭＳ 明朝" charset="0"/>
                </a:rPr>
                <a:t>razgorjačit’</a:t>
              </a:r>
              <a:r>
                <a:rPr lang="en-US" altLang="ja-JP" sz="1400">
                  <a:latin typeface="Cambria" charset="0"/>
                  <a:ea typeface="ＭＳ 明朝" charset="0"/>
                  <a:cs typeface="ＭＳ 明朝" charset="0"/>
                </a:rPr>
                <a:t> </a:t>
              </a:r>
              <a:r>
                <a:rPr lang="en-US" sz="1400">
                  <a:latin typeface="Cambria" charset="0"/>
                  <a:ea typeface="ＭＳ 明朝" charset="0"/>
                  <a:cs typeface="ＭＳ 明朝" charset="0"/>
                </a:rPr>
                <a:t>‘</a:t>
              </a:r>
              <a:r>
                <a:rPr lang="en-US" altLang="ja-JP" sz="1400">
                  <a:latin typeface="Cambria" charset="0"/>
                  <a:ea typeface="ＭＳ 明朝" charset="0"/>
                  <a:cs typeface="ＭＳ 明朝" charset="0"/>
                </a:rPr>
                <a:t>heat up, irritate</a:t>
              </a:r>
              <a:r>
                <a:rPr lang="en-US" sz="1400">
                  <a:latin typeface="Cambria" charset="0"/>
                  <a:ea typeface="ＭＳ 明朝" charset="0"/>
                  <a:cs typeface="ＭＳ 明朝" charset="0"/>
                </a:rPr>
                <a:t>’</a:t>
              </a:r>
            </a:p>
          </p:txBody>
        </p:sp>
        <p:sp>
          <p:nvSpPr>
            <p:cNvPr id="46088" name="Rectangle 12"/>
            <p:cNvSpPr>
              <a:spLocks noChangeArrowheads="1"/>
            </p:cNvSpPr>
            <p:nvPr/>
          </p:nvSpPr>
          <p:spPr bwMode="auto">
            <a:xfrm>
              <a:off x="5432" y="8098"/>
              <a:ext cx="1904" cy="675"/>
            </a:xfrm>
            <a:prstGeom prst="rect">
              <a:avLst/>
            </a:prstGeom>
            <a:solidFill>
              <a:srgbClr val="CBEDF1"/>
            </a:solidFill>
            <a:ln w="9525">
              <a:solidFill>
                <a:srgbClr val="000000"/>
              </a:solidFill>
              <a:miter lim="800000"/>
              <a:headEnd/>
              <a:tailEnd/>
            </a:ln>
          </p:spPr>
          <p:txBody>
            <a:bodyPr/>
            <a:lstStyle/>
            <a:p>
              <a:r>
                <a:rPr lang="en-US" sz="1400" dirty="0">
                  <a:latin typeface="Cambria" charset="0"/>
                  <a:ea typeface="ＭＳ 明朝" charset="0"/>
                  <a:cs typeface="ＭＳ 明朝" charset="0"/>
                </a:rPr>
                <a:t>4. SWELL</a:t>
              </a:r>
            </a:p>
            <a:p>
              <a:r>
                <a:rPr lang="en-US" sz="1400" dirty="0">
                  <a:latin typeface="Cambria" charset="0"/>
                  <a:ea typeface="ＭＳ 明朝" charset="0"/>
                  <a:cs typeface="ＭＳ 明朝" charset="0"/>
                </a:rPr>
                <a:t>SP (3) </a:t>
              </a:r>
              <a:r>
                <a:rPr lang="en-GB" sz="1400" i="1" dirty="0" err="1">
                  <a:latin typeface="Cambria" charset="0"/>
                  <a:ea typeface="ＭＳ 明朝" charset="0"/>
                  <a:cs typeface="ＭＳ 明朝" charset="0"/>
                </a:rPr>
                <a:t>razdut</a:t>
              </a:r>
              <a:r>
                <a:rPr lang="en-GB" sz="1400" i="1" dirty="0">
                  <a:latin typeface="Cambria" charset="0"/>
                  <a:ea typeface="ＭＳ 明朝" charset="0"/>
                  <a:cs typeface="ＭＳ 明朝" charset="0"/>
                </a:rPr>
                <a:t>’</a:t>
              </a:r>
              <a:r>
                <a:rPr lang="en-GB" altLang="ja-JP" sz="1400" dirty="0">
                  <a:latin typeface="Cambria" charset="0"/>
                  <a:ea typeface="ＭＳ 明朝" charset="0"/>
                  <a:cs typeface="ＭＳ 明朝" charset="0"/>
                </a:rPr>
                <a:t> </a:t>
              </a:r>
              <a:r>
                <a:rPr lang="en-GB" sz="1400" dirty="0">
                  <a:latin typeface="Cambria" charset="0"/>
                  <a:ea typeface="ＭＳ 明朝" charset="0"/>
                  <a:cs typeface="ＭＳ 明朝" charset="0"/>
                </a:rPr>
                <a:t>‘</a:t>
              </a:r>
              <a:r>
                <a:rPr lang="en-GB" altLang="ja-JP" sz="1400" dirty="0">
                  <a:latin typeface="Cambria" charset="0"/>
                  <a:ea typeface="ＭＳ 明朝" charset="0"/>
                  <a:cs typeface="ＭＳ 明朝" charset="0"/>
                </a:rPr>
                <a:t>inflate</a:t>
              </a:r>
              <a:r>
                <a:rPr lang="en-GB" sz="1400" dirty="0">
                  <a:latin typeface="Cambria" charset="0"/>
                  <a:ea typeface="ＭＳ 明朝" charset="0"/>
                  <a:cs typeface="ＭＳ 明朝" charset="0"/>
                </a:rPr>
                <a:t>’</a:t>
              </a:r>
              <a:endParaRPr lang="en-US" altLang="ja-JP" sz="1400" dirty="0">
                <a:latin typeface="Cambria" charset="0"/>
                <a:ea typeface="ＭＳ 明朝" charset="0"/>
                <a:cs typeface="ＭＳ 明朝" charset="0"/>
              </a:endParaRPr>
            </a:p>
            <a:p>
              <a:r>
                <a:rPr lang="en-US" sz="1400" dirty="0">
                  <a:latin typeface="Cambria" charset="0"/>
                  <a:ea typeface="ＭＳ 明朝" charset="0"/>
                  <a:cs typeface="ＭＳ 明朝" charset="0"/>
                </a:rPr>
                <a:t>NP (9) </a:t>
              </a:r>
              <a:r>
                <a:rPr lang="en-US" sz="1400" i="1" dirty="0" err="1" smtClean="0">
                  <a:latin typeface="Cambria" charset="0"/>
                  <a:ea typeface="ＭＳ 明朝" charset="0"/>
                  <a:cs typeface="ＭＳ 明朝" charset="0"/>
                </a:rPr>
                <a:t>raspuxnut</a:t>
              </a:r>
              <a:r>
                <a:rPr lang="en-US" sz="1400" i="1" dirty="0">
                  <a:latin typeface="Cambria" charset="0"/>
                  <a:ea typeface="ＭＳ 明朝" charset="0"/>
                  <a:cs typeface="ＭＳ 明朝" charset="0"/>
                </a:rPr>
                <a:t>’</a:t>
              </a:r>
              <a:r>
                <a:rPr lang="en-US" altLang="ja-JP" sz="1400" dirty="0">
                  <a:latin typeface="Cambria" charset="0"/>
                  <a:ea typeface="ＭＳ 明朝" charset="0"/>
                  <a:cs typeface="ＭＳ 明朝" charset="0"/>
                </a:rPr>
                <a:t> </a:t>
              </a:r>
              <a:r>
                <a:rPr lang="en-US" sz="1400" dirty="0">
                  <a:latin typeface="Cambria" charset="0"/>
                  <a:ea typeface="ＭＳ 明朝" charset="0"/>
                  <a:cs typeface="ＭＳ 明朝" charset="0"/>
                </a:rPr>
                <a:t>‘</a:t>
              </a:r>
              <a:r>
                <a:rPr lang="en-US" altLang="ja-JP" sz="1400" dirty="0">
                  <a:latin typeface="Cambria" charset="0"/>
                  <a:ea typeface="ＭＳ 明朝" charset="0"/>
                  <a:cs typeface="ＭＳ 明朝" charset="0"/>
                </a:rPr>
                <a:t>swell</a:t>
              </a:r>
              <a:r>
                <a:rPr lang="en-US" sz="1400" dirty="0">
                  <a:latin typeface="Cambria" charset="0"/>
                  <a:ea typeface="ＭＳ 明朝" charset="0"/>
                  <a:cs typeface="ＭＳ 明朝" charset="0"/>
                </a:rPr>
                <a:t>’</a:t>
              </a:r>
            </a:p>
          </p:txBody>
        </p:sp>
        <p:cxnSp>
          <p:nvCxnSpPr>
            <p:cNvPr id="46089" name="Line 50"/>
            <p:cNvCxnSpPr>
              <a:cxnSpLocks noChangeShapeType="1"/>
            </p:cNvCxnSpPr>
            <p:nvPr/>
          </p:nvCxnSpPr>
          <p:spPr bwMode="auto">
            <a:xfrm>
              <a:off x="4617" y="6748"/>
              <a:ext cx="1087" cy="1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6090" name="Line 51"/>
            <p:cNvCxnSpPr>
              <a:cxnSpLocks noChangeShapeType="1"/>
            </p:cNvCxnSpPr>
            <p:nvPr/>
          </p:nvCxnSpPr>
          <p:spPr bwMode="auto">
            <a:xfrm flipH="1">
              <a:off x="3123" y="6748"/>
              <a:ext cx="679"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46091" name="Rectangle 15"/>
            <p:cNvSpPr>
              <a:spLocks noChangeArrowheads="1"/>
            </p:cNvSpPr>
            <p:nvPr/>
          </p:nvSpPr>
          <p:spPr bwMode="auto">
            <a:xfrm>
              <a:off x="3666" y="8503"/>
              <a:ext cx="1495" cy="945"/>
            </a:xfrm>
            <a:prstGeom prst="rect">
              <a:avLst/>
            </a:prstGeom>
            <a:solidFill>
              <a:srgbClr val="CBEDF1"/>
            </a:solidFill>
            <a:ln w="9525">
              <a:solidFill>
                <a:srgbClr val="000000"/>
              </a:solidFill>
              <a:miter lim="800000"/>
              <a:headEnd/>
              <a:tailEnd/>
            </a:ln>
          </p:spPr>
          <p:txBody>
            <a:bodyPr/>
            <a:lstStyle/>
            <a:p>
              <a:r>
                <a:rPr lang="en-US" sz="1400">
                  <a:latin typeface="Cambria" charset="0"/>
                  <a:ea typeface="ＭＳ 明朝" charset="0"/>
                  <a:cs typeface="ＭＳ 明朝" charset="0"/>
                </a:rPr>
                <a:t>3. SPREAD</a:t>
              </a:r>
            </a:p>
            <a:p>
              <a:r>
                <a:rPr lang="en-US" sz="1400">
                  <a:latin typeface="Cambria" charset="0"/>
                  <a:ea typeface="ＭＳ 明朝" charset="0"/>
                  <a:cs typeface="ＭＳ 明朝" charset="0"/>
                </a:rPr>
                <a:t>SP (30) </a:t>
              </a:r>
              <a:r>
                <a:rPr lang="en-US" sz="1400" i="1">
                  <a:latin typeface="Cambria" charset="0"/>
                  <a:ea typeface="ＭＳ 明朝" charset="0"/>
                  <a:cs typeface="ＭＳ 明朝" charset="0"/>
                </a:rPr>
                <a:t>raskatat’</a:t>
              </a:r>
              <a:r>
                <a:rPr lang="en-US" altLang="ja-JP" sz="1400">
                  <a:latin typeface="Cambria" charset="0"/>
                  <a:ea typeface="ＭＳ 明朝" charset="0"/>
                  <a:cs typeface="ＭＳ 明朝" charset="0"/>
                </a:rPr>
                <a:t> </a:t>
              </a:r>
            </a:p>
            <a:p>
              <a:r>
                <a:rPr lang="en-GB" sz="1400">
                  <a:latin typeface="Cambria" charset="0"/>
                  <a:ea typeface="ＭＳ 明朝" charset="0"/>
                  <a:cs typeface="ＭＳ 明朝" charset="0"/>
                </a:rPr>
                <a:t>‘roll out’</a:t>
              </a:r>
              <a:endParaRPr lang="en-US" altLang="ja-JP" sz="1400">
                <a:latin typeface="Cambria" charset="0"/>
                <a:ea typeface="ＭＳ 明朝" charset="0"/>
                <a:cs typeface="ＭＳ 明朝" charset="0"/>
              </a:endParaRPr>
            </a:p>
            <a:p>
              <a:r>
                <a:rPr lang="en-US" sz="1400">
                  <a:latin typeface="Cambria" charset="0"/>
                  <a:ea typeface="ＭＳ 明朝" charset="0"/>
                  <a:cs typeface="ＭＳ 明朝" charset="0"/>
                </a:rPr>
                <a:t>NP (17) </a:t>
              </a:r>
              <a:r>
                <a:rPr lang="en-US" sz="1400" i="1">
                  <a:latin typeface="Cambria" charset="0"/>
                  <a:ea typeface="ＭＳ 明朝" charset="0"/>
                  <a:cs typeface="ＭＳ 明朝" charset="0"/>
                </a:rPr>
                <a:t>razvetvit’sja</a:t>
              </a:r>
              <a:r>
                <a:rPr lang="en-US" sz="1400">
                  <a:latin typeface="Cambria" charset="0"/>
                  <a:ea typeface="ＭＳ 明朝" charset="0"/>
                  <a:cs typeface="ＭＳ 明朝" charset="0"/>
                </a:rPr>
                <a:t> ‘branch out’</a:t>
              </a:r>
            </a:p>
          </p:txBody>
        </p:sp>
        <p:sp>
          <p:nvSpPr>
            <p:cNvPr id="46092" name="Rectangle 16"/>
            <p:cNvSpPr>
              <a:spLocks noChangeArrowheads="1"/>
            </p:cNvSpPr>
            <p:nvPr/>
          </p:nvSpPr>
          <p:spPr bwMode="auto">
            <a:xfrm>
              <a:off x="2308" y="7288"/>
              <a:ext cx="1901" cy="675"/>
            </a:xfrm>
            <a:prstGeom prst="rect">
              <a:avLst/>
            </a:prstGeom>
            <a:solidFill>
              <a:srgbClr val="CBEDF1"/>
            </a:solidFill>
            <a:ln w="9525">
              <a:solidFill>
                <a:srgbClr val="000000"/>
              </a:solidFill>
              <a:miter lim="800000"/>
              <a:headEnd/>
              <a:tailEnd/>
            </a:ln>
          </p:spPr>
          <p:txBody>
            <a:bodyPr/>
            <a:lstStyle/>
            <a:p>
              <a:r>
                <a:rPr lang="en-US" sz="1400">
                  <a:latin typeface="Cambria" charset="0"/>
                  <a:ea typeface="ＭＳ 明朝" charset="0"/>
                  <a:cs typeface="ＭＳ 明朝" charset="0"/>
                </a:rPr>
                <a:t>2. CRUSH</a:t>
              </a:r>
            </a:p>
            <a:p>
              <a:r>
                <a:rPr lang="en-US" sz="1400">
                  <a:latin typeface="Cambria" charset="0"/>
                  <a:ea typeface="ＭＳ 明朝" charset="0"/>
                  <a:cs typeface="ＭＳ 明朝" charset="0"/>
                </a:rPr>
                <a:t>SP (7) </a:t>
              </a:r>
              <a:r>
                <a:rPr lang="en-US" sz="1400" i="1">
                  <a:latin typeface="Cambria" charset="0"/>
                  <a:ea typeface="ＭＳ 明朝" charset="0"/>
                  <a:cs typeface="ＭＳ 明朝" charset="0"/>
                </a:rPr>
                <a:t>rastoptat’</a:t>
              </a:r>
              <a:r>
                <a:rPr lang="en-US" altLang="ja-JP" sz="1400">
                  <a:latin typeface="Cambria" charset="0"/>
                  <a:ea typeface="ＭＳ 明朝" charset="0"/>
                  <a:cs typeface="ＭＳ 明朝" charset="0"/>
                </a:rPr>
                <a:t> </a:t>
              </a:r>
              <a:r>
                <a:rPr lang="en-US" sz="1400">
                  <a:latin typeface="Cambria" charset="0"/>
                  <a:ea typeface="ＭＳ 明朝" charset="0"/>
                  <a:cs typeface="ＭＳ 明朝" charset="0"/>
                </a:rPr>
                <a:t>‘</a:t>
              </a:r>
              <a:r>
                <a:rPr lang="en-US" altLang="ja-JP" sz="1400">
                  <a:latin typeface="Cambria" charset="0"/>
                  <a:ea typeface="ＭＳ 明朝" charset="0"/>
                  <a:cs typeface="ＭＳ 明朝" charset="0"/>
                </a:rPr>
                <a:t>trample</a:t>
              </a:r>
              <a:r>
                <a:rPr lang="en-US" sz="1400">
                  <a:latin typeface="Cambria" charset="0"/>
                  <a:ea typeface="ＭＳ 明朝" charset="0"/>
                  <a:cs typeface="ＭＳ 明朝" charset="0"/>
                </a:rPr>
                <a:t>’</a:t>
              </a:r>
              <a:endParaRPr lang="en-US" altLang="ja-JP" sz="1400">
                <a:latin typeface="Cambria" charset="0"/>
                <a:ea typeface="ＭＳ 明朝" charset="0"/>
                <a:cs typeface="ＭＳ 明朝" charset="0"/>
              </a:endParaRPr>
            </a:p>
            <a:p>
              <a:r>
                <a:rPr lang="en-US" sz="1400">
                  <a:latin typeface="Cambria" charset="0"/>
                  <a:ea typeface="ＭＳ 明朝" charset="0"/>
                  <a:cs typeface="ＭＳ 明朝" charset="0"/>
                </a:rPr>
                <a:t>NP (5) </a:t>
              </a:r>
              <a:r>
                <a:rPr lang="en-US" sz="1400" i="1">
                  <a:latin typeface="Cambria" charset="0"/>
                  <a:ea typeface="ＭＳ 明朝" charset="0"/>
                  <a:cs typeface="ＭＳ 明朝" charset="0"/>
                </a:rPr>
                <a:t>razdavit’</a:t>
              </a:r>
              <a:r>
                <a:rPr lang="en-US" altLang="ja-JP" sz="1400">
                  <a:latin typeface="Cambria" charset="0"/>
                  <a:ea typeface="ＭＳ 明朝" charset="0"/>
                  <a:cs typeface="ＭＳ 明朝" charset="0"/>
                </a:rPr>
                <a:t> </a:t>
              </a:r>
              <a:r>
                <a:rPr lang="en-US" sz="1400">
                  <a:latin typeface="Cambria" charset="0"/>
                  <a:ea typeface="ＭＳ 明朝" charset="0"/>
                  <a:cs typeface="ＭＳ 明朝" charset="0"/>
                </a:rPr>
                <a:t>‘</a:t>
              </a:r>
              <a:r>
                <a:rPr lang="en-US" altLang="ja-JP" sz="1400">
                  <a:latin typeface="Cambria" charset="0"/>
                  <a:ea typeface="ＭＳ 明朝" charset="0"/>
                  <a:cs typeface="ＭＳ 明朝" charset="0"/>
                </a:rPr>
                <a:t>crush</a:t>
              </a:r>
              <a:r>
                <a:rPr lang="en-US" sz="1400">
                  <a:latin typeface="Cambria" charset="0"/>
                  <a:ea typeface="ＭＳ 明朝" charset="0"/>
                  <a:cs typeface="ＭＳ 明朝" charset="0"/>
                </a:rPr>
                <a:t>’</a:t>
              </a:r>
            </a:p>
          </p:txBody>
        </p:sp>
        <p:sp>
          <p:nvSpPr>
            <p:cNvPr id="46093" name="Rectangle 17"/>
            <p:cNvSpPr>
              <a:spLocks noChangeArrowheads="1"/>
            </p:cNvSpPr>
            <p:nvPr/>
          </p:nvSpPr>
          <p:spPr bwMode="auto">
            <a:xfrm>
              <a:off x="3802" y="5263"/>
              <a:ext cx="2038" cy="540"/>
            </a:xfrm>
            <a:prstGeom prst="rect">
              <a:avLst/>
            </a:prstGeom>
            <a:solidFill>
              <a:srgbClr val="FFFFFF"/>
            </a:solidFill>
            <a:ln w="12700">
              <a:solidFill>
                <a:srgbClr val="000000"/>
              </a:solidFill>
              <a:miter lim="800000"/>
              <a:headEnd/>
              <a:tailEnd/>
            </a:ln>
          </p:spPr>
          <p:txBody>
            <a:bodyPr/>
            <a:lstStyle/>
            <a:p>
              <a:r>
                <a:rPr lang="en-US" sz="1400">
                  <a:latin typeface="Cambria" charset="0"/>
                  <a:ea typeface="ＭＳ 明朝" charset="0"/>
                  <a:cs typeface="ＭＳ 明朝" charset="0"/>
                </a:rPr>
                <a:t>7. UN-</a:t>
              </a:r>
            </a:p>
            <a:p>
              <a:r>
                <a:rPr lang="en-US" sz="1400">
                  <a:latin typeface="Cambria" charset="0"/>
                  <a:ea typeface="ＭＳ 明朝" charset="0"/>
                  <a:cs typeface="ＭＳ 明朝" charset="0"/>
                </a:rPr>
                <a:t>SP (38) </a:t>
              </a:r>
              <a:r>
                <a:rPr lang="en-US" sz="1400" i="1">
                  <a:latin typeface="Cambria" charset="0"/>
                  <a:ea typeface="ＭＳ 明朝" charset="0"/>
                  <a:cs typeface="ＭＳ 明朝" charset="0"/>
                </a:rPr>
                <a:t>razgruzit’</a:t>
              </a:r>
              <a:r>
                <a:rPr lang="en-US" altLang="ja-JP" sz="1400">
                  <a:latin typeface="Cambria" charset="0"/>
                  <a:ea typeface="ＭＳ 明朝" charset="0"/>
                  <a:cs typeface="ＭＳ 明朝" charset="0"/>
                </a:rPr>
                <a:t> </a:t>
              </a:r>
              <a:r>
                <a:rPr lang="en-US" sz="1400">
                  <a:latin typeface="Cambria" charset="0"/>
                  <a:ea typeface="ＭＳ 明朝" charset="0"/>
                  <a:cs typeface="ＭＳ 明朝" charset="0"/>
                </a:rPr>
                <a:t>‘</a:t>
              </a:r>
              <a:r>
                <a:rPr lang="en-US" altLang="ja-JP" sz="1400">
                  <a:latin typeface="Cambria" charset="0"/>
                  <a:ea typeface="ＭＳ 明朝" charset="0"/>
                  <a:cs typeface="ＭＳ 明朝" charset="0"/>
                </a:rPr>
                <a:t>unload</a:t>
              </a:r>
              <a:r>
                <a:rPr lang="en-US" sz="1400">
                  <a:latin typeface="Cambria" charset="0"/>
                  <a:ea typeface="ＭＳ 明朝" charset="0"/>
                  <a:cs typeface="ＭＳ 明朝" charset="0"/>
                </a:rPr>
                <a:t>’</a:t>
              </a:r>
            </a:p>
          </p:txBody>
        </p:sp>
        <p:cxnSp>
          <p:nvCxnSpPr>
            <p:cNvPr id="46094" name="Line 55"/>
            <p:cNvCxnSpPr>
              <a:cxnSpLocks noChangeShapeType="1"/>
            </p:cNvCxnSpPr>
            <p:nvPr/>
          </p:nvCxnSpPr>
          <p:spPr bwMode="auto">
            <a:xfrm flipH="1" flipV="1">
              <a:off x="4346" y="6748"/>
              <a:ext cx="1" cy="17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6095" name="Line 56"/>
            <p:cNvCxnSpPr>
              <a:cxnSpLocks noChangeShapeType="1"/>
            </p:cNvCxnSpPr>
            <p:nvPr/>
          </p:nvCxnSpPr>
          <p:spPr bwMode="auto">
            <a:xfrm flipV="1">
              <a:off x="4346" y="5803"/>
              <a:ext cx="1" cy="2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6096" name="Line 57"/>
            <p:cNvCxnSpPr>
              <a:cxnSpLocks noChangeShapeType="1"/>
            </p:cNvCxnSpPr>
            <p:nvPr/>
          </p:nvCxnSpPr>
          <p:spPr bwMode="auto">
            <a:xfrm>
              <a:off x="5025" y="6748"/>
              <a:ext cx="1358" cy="8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6097" name="Line 58"/>
            <p:cNvCxnSpPr>
              <a:cxnSpLocks noChangeShapeType="1"/>
            </p:cNvCxnSpPr>
            <p:nvPr/>
          </p:nvCxnSpPr>
          <p:spPr bwMode="auto">
            <a:xfrm flipV="1">
              <a:off x="5161" y="8503"/>
              <a:ext cx="271" cy="2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6098" name="Line 59"/>
            <p:cNvCxnSpPr>
              <a:cxnSpLocks noChangeShapeType="1"/>
            </p:cNvCxnSpPr>
            <p:nvPr/>
          </p:nvCxnSpPr>
          <p:spPr bwMode="auto">
            <a:xfrm flipV="1">
              <a:off x="5976" y="7828"/>
              <a:ext cx="407" cy="2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6099" name="Line 60"/>
            <p:cNvCxnSpPr>
              <a:cxnSpLocks noChangeShapeType="1"/>
            </p:cNvCxnSpPr>
            <p:nvPr/>
          </p:nvCxnSpPr>
          <p:spPr bwMode="auto">
            <a:xfrm flipH="1" flipV="1">
              <a:off x="6655" y="8773"/>
              <a:ext cx="679" cy="2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46100" name="Rectangle 24"/>
            <p:cNvSpPr>
              <a:spLocks noChangeArrowheads="1"/>
            </p:cNvSpPr>
            <p:nvPr/>
          </p:nvSpPr>
          <p:spPr bwMode="auto">
            <a:xfrm>
              <a:off x="6383" y="7288"/>
              <a:ext cx="2310" cy="675"/>
            </a:xfrm>
            <a:prstGeom prst="rect">
              <a:avLst/>
            </a:prstGeom>
            <a:solidFill>
              <a:srgbClr val="CBEDF1"/>
            </a:solidFill>
            <a:ln w="9525">
              <a:solidFill>
                <a:srgbClr val="000000"/>
              </a:solidFill>
              <a:miter lim="800000"/>
              <a:headEnd/>
              <a:tailEnd/>
            </a:ln>
          </p:spPr>
          <p:txBody>
            <a:bodyPr/>
            <a:lstStyle/>
            <a:p>
              <a:r>
                <a:rPr lang="en-US" sz="1400" dirty="0">
                  <a:latin typeface="Cambria" charset="0"/>
                  <a:ea typeface="ＭＳ 明朝" charset="0"/>
                  <a:cs typeface="ＭＳ 明朝" charset="0"/>
                </a:rPr>
                <a:t>5. SOFTEN / DISSOLVE</a:t>
              </a:r>
            </a:p>
            <a:p>
              <a:r>
                <a:rPr lang="en-US" sz="1400" dirty="0">
                  <a:latin typeface="Cambria" charset="0"/>
                  <a:ea typeface="ＭＳ 明朝" charset="0"/>
                  <a:cs typeface="ＭＳ 明朝" charset="0"/>
                </a:rPr>
                <a:t>SP (7) </a:t>
              </a:r>
              <a:r>
                <a:rPr lang="en-US" sz="1400" i="1" dirty="0" err="1">
                  <a:latin typeface="Cambria" charset="0"/>
                  <a:ea typeface="ＭＳ 明朝" charset="0"/>
                  <a:cs typeface="ＭＳ 明朝" charset="0"/>
                </a:rPr>
                <a:t>rastvorit’sja</a:t>
              </a:r>
              <a:r>
                <a:rPr lang="en-US" sz="1400" dirty="0">
                  <a:latin typeface="Cambria" charset="0"/>
                  <a:ea typeface="ＭＳ 明朝" charset="0"/>
                  <a:cs typeface="ＭＳ 明朝" charset="0"/>
                </a:rPr>
                <a:t> ‘dissolve’</a:t>
              </a:r>
            </a:p>
            <a:p>
              <a:r>
                <a:rPr lang="en-US" sz="1400" dirty="0">
                  <a:latin typeface="Cambria" charset="0"/>
                  <a:ea typeface="ＭＳ 明朝" charset="0"/>
                  <a:cs typeface="ＭＳ 明朝" charset="0"/>
                </a:rPr>
                <a:t>NP (6) </a:t>
              </a:r>
              <a:r>
                <a:rPr lang="en-US" sz="1400" i="1" dirty="0" err="1">
                  <a:latin typeface="Cambria" charset="0"/>
                  <a:ea typeface="ＭＳ 明朝" charset="0"/>
                  <a:cs typeface="ＭＳ 明朝" charset="0"/>
                </a:rPr>
                <a:t>rastajat</a:t>
              </a:r>
              <a:r>
                <a:rPr lang="en-US" sz="1400" i="1" dirty="0">
                  <a:latin typeface="Cambria" charset="0"/>
                  <a:ea typeface="ＭＳ 明朝" charset="0"/>
                  <a:cs typeface="ＭＳ 明朝" charset="0"/>
                </a:rPr>
                <a:t>’</a:t>
              </a:r>
              <a:r>
                <a:rPr lang="en-US" altLang="ja-JP" sz="1400" dirty="0">
                  <a:latin typeface="Cambria" charset="0"/>
                  <a:ea typeface="ＭＳ 明朝" charset="0"/>
                  <a:cs typeface="ＭＳ 明朝" charset="0"/>
                </a:rPr>
                <a:t> </a:t>
              </a:r>
              <a:r>
                <a:rPr lang="en-US" sz="1400" dirty="0">
                  <a:latin typeface="Cambria" charset="0"/>
                  <a:ea typeface="ＭＳ 明朝" charset="0"/>
                  <a:cs typeface="ＭＳ 明朝" charset="0"/>
                </a:rPr>
                <a:t>‘</a:t>
              </a:r>
              <a:r>
                <a:rPr lang="en-US" altLang="ja-JP" sz="1400" dirty="0">
                  <a:latin typeface="Cambria" charset="0"/>
                  <a:ea typeface="ＭＳ 明朝" charset="0"/>
                  <a:cs typeface="ＭＳ 明朝" charset="0"/>
                </a:rPr>
                <a:t>melt</a:t>
              </a:r>
              <a:r>
                <a:rPr lang="en-US" sz="1400" dirty="0">
                  <a:latin typeface="Cambria" charset="0"/>
                  <a:ea typeface="ＭＳ 明朝" charset="0"/>
                  <a:cs typeface="ＭＳ 明朝" charset="0"/>
                </a:rPr>
                <a:t>’</a:t>
              </a:r>
            </a:p>
          </p:txBody>
        </p:sp>
        <p:cxnSp>
          <p:nvCxnSpPr>
            <p:cNvPr id="46101" name="Line 62"/>
            <p:cNvCxnSpPr>
              <a:cxnSpLocks noChangeShapeType="1"/>
            </p:cNvCxnSpPr>
            <p:nvPr/>
          </p:nvCxnSpPr>
          <p:spPr bwMode="auto">
            <a:xfrm>
              <a:off x="5161" y="9313"/>
              <a:ext cx="1222" cy="2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46084" name="TextBox 26"/>
          <p:cNvSpPr txBox="1">
            <a:spLocks noChangeArrowheads="1"/>
          </p:cNvSpPr>
          <p:nvPr/>
        </p:nvSpPr>
        <p:spPr bwMode="auto">
          <a:xfrm>
            <a:off x="5658944" y="620713"/>
            <a:ext cx="25314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nb-NO" b="1" dirty="0" smtClean="0"/>
              <a:t>Russian RAZ</a:t>
            </a:r>
            <a:r>
              <a:rPr lang="nb-NO" b="1" dirty="0"/>
              <a:t>-:</a:t>
            </a:r>
          </a:p>
          <a:p>
            <a:pPr algn="ctr" eaLnBrk="1" hangingPunct="1"/>
            <a:r>
              <a:rPr lang="nb-NO" b="1" dirty="0"/>
              <a:t>Radial </a:t>
            </a:r>
            <a:r>
              <a:rPr lang="nb-NO" b="1" dirty="0" err="1" smtClean="0"/>
              <a:t>Category</a:t>
            </a:r>
            <a:endParaRPr lang="nb-NO" b="1" dirty="0"/>
          </a:p>
        </p:txBody>
      </p:sp>
    </p:spTree>
    <p:extLst>
      <p:ext uri="{BB962C8B-B14F-4D97-AF65-F5344CB8AC3E}">
        <p14:creationId xmlns:p14="http://schemas.microsoft.com/office/powerpoint/2010/main" val="146424276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The </a:t>
            </a:r>
            <a:r>
              <a:rPr lang="nb-NO" dirty="0" err="1" smtClean="0"/>
              <a:t>Czech</a:t>
            </a:r>
            <a:r>
              <a:rPr lang="nb-NO" dirty="0" smtClean="0"/>
              <a:t> </a:t>
            </a:r>
            <a:r>
              <a:rPr lang="nb-NO" dirty="0" err="1" smtClean="0"/>
              <a:t>Dative</a:t>
            </a:r>
            <a:r>
              <a:rPr lang="nb-NO" dirty="0" smtClean="0"/>
              <a:t> Case</a:t>
            </a:r>
            <a:endParaRPr lang="nb-NO" dirty="0"/>
          </a:p>
        </p:txBody>
      </p:sp>
      <p:sp>
        <p:nvSpPr>
          <p:cNvPr id="3" name="Content Placeholder 2"/>
          <p:cNvSpPr>
            <a:spLocks noGrp="1"/>
          </p:cNvSpPr>
          <p:nvPr>
            <p:ph idx="1"/>
          </p:nvPr>
        </p:nvSpPr>
        <p:spPr>
          <a:xfrm>
            <a:off x="329282" y="1751183"/>
            <a:ext cx="8229600" cy="1319853"/>
          </a:xfrm>
        </p:spPr>
        <p:txBody>
          <a:bodyPr/>
          <a:lstStyle/>
          <a:p>
            <a:pPr marL="0" indent="0">
              <a:buNone/>
            </a:pPr>
            <a:r>
              <a:rPr lang="nb-NO" dirty="0" err="1" smtClean="0"/>
              <a:t>Schematic</a:t>
            </a:r>
            <a:r>
              <a:rPr lang="nb-NO" dirty="0" smtClean="0"/>
              <a:t> </a:t>
            </a:r>
            <a:r>
              <a:rPr lang="nb-NO" dirty="0" err="1" smtClean="0"/>
              <a:t>idea</a:t>
            </a:r>
            <a:r>
              <a:rPr lang="nb-NO" dirty="0" smtClean="0"/>
              <a:t>: A </a:t>
            </a:r>
            <a:r>
              <a:rPr lang="nb-NO" dirty="0" err="1" smtClean="0"/>
              <a:t>Dative</a:t>
            </a:r>
            <a:r>
              <a:rPr lang="nb-NO" dirty="0" smtClean="0"/>
              <a:t> </a:t>
            </a:r>
            <a:r>
              <a:rPr lang="nb-NO" dirty="0" err="1" smtClean="0"/>
              <a:t>entity</a:t>
            </a:r>
            <a:r>
              <a:rPr lang="nb-NO" dirty="0" smtClean="0"/>
              <a:t> is a </a:t>
            </a:r>
            <a:r>
              <a:rPr lang="nb-NO" dirty="0" err="1" smtClean="0"/>
              <a:t>potential</a:t>
            </a:r>
            <a:r>
              <a:rPr lang="nb-NO" dirty="0" smtClean="0"/>
              <a:t> </a:t>
            </a:r>
            <a:r>
              <a:rPr lang="nb-NO" dirty="0" err="1" smtClean="0"/>
              <a:t>subject</a:t>
            </a:r>
            <a:r>
              <a:rPr lang="nb-NO" dirty="0" smtClean="0"/>
              <a:t>, </a:t>
            </a:r>
            <a:r>
              <a:rPr lang="nb-NO" dirty="0" err="1" smtClean="0"/>
              <a:t>capable</a:t>
            </a:r>
            <a:r>
              <a:rPr lang="nb-NO" dirty="0" smtClean="0"/>
              <a:t> </a:t>
            </a:r>
            <a:r>
              <a:rPr lang="nb-NO" dirty="0" err="1" smtClean="0"/>
              <a:t>of</a:t>
            </a:r>
            <a:r>
              <a:rPr lang="nb-NO" dirty="0" smtClean="0"/>
              <a:t> a </a:t>
            </a:r>
            <a:r>
              <a:rPr lang="nb-NO" dirty="0" err="1" smtClean="0"/>
              <a:t>further</a:t>
            </a:r>
            <a:r>
              <a:rPr lang="nb-NO" dirty="0" smtClean="0"/>
              <a:t> action</a:t>
            </a:r>
            <a:endParaRPr lang="nb-NO" dirty="0"/>
          </a:p>
        </p:txBody>
      </p:sp>
      <p:sp>
        <p:nvSpPr>
          <p:cNvPr id="4" name="Donut 3"/>
          <p:cNvSpPr/>
          <p:nvPr/>
        </p:nvSpPr>
        <p:spPr>
          <a:xfrm>
            <a:off x="3485897" y="3187659"/>
            <a:ext cx="1593923" cy="1580871"/>
          </a:xfrm>
          <a:prstGeom prst="donut">
            <a:avLst>
              <a:gd name="adj" fmla="val 48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chemeClr val="tx1"/>
              </a:solidFill>
            </a:endParaRPr>
          </a:p>
        </p:txBody>
      </p:sp>
      <p:cxnSp>
        <p:nvCxnSpPr>
          <p:cNvPr id="8" name="Straight Arrow Connector 7"/>
          <p:cNvCxnSpPr/>
          <p:nvPr/>
        </p:nvCxnSpPr>
        <p:spPr>
          <a:xfrm>
            <a:off x="5079820" y="3991053"/>
            <a:ext cx="1036698"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flipH="1">
            <a:off x="4022068" y="3729443"/>
            <a:ext cx="489188" cy="523220"/>
          </a:xfrm>
          <a:prstGeom prst="rect">
            <a:avLst/>
          </a:prstGeom>
          <a:noFill/>
        </p:spPr>
        <p:txBody>
          <a:bodyPr wrap="square" rtlCol="0">
            <a:spAutoFit/>
          </a:bodyPr>
          <a:lstStyle/>
          <a:p>
            <a:r>
              <a:rPr lang="nb-NO" sz="2800" dirty="0" smtClean="0"/>
              <a:t>D</a:t>
            </a:r>
            <a:endParaRPr lang="nb-NO" sz="2800" dirty="0"/>
          </a:p>
        </p:txBody>
      </p:sp>
    </p:spTree>
    <p:extLst>
      <p:ext uri="{BB962C8B-B14F-4D97-AF65-F5344CB8AC3E}">
        <p14:creationId xmlns:p14="http://schemas.microsoft.com/office/powerpoint/2010/main" val="223905750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What</a:t>
            </a:r>
            <a:r>
              <a:rPr lang="nb-NO" dirty="0" smtClean="0"/>
              <a:t> </a:t>
            </a:r>
            <a:r>
              <a:rPr lang="nb-NO" dirty="0" err="1" smtClean="0"/>
              <a:t>cognitive</a:t>
            </a:r>
            <a:r>
              <a:rPr lang="nb-NO" dirty="0" smtClean="0"/>
              <a:t> </a:t>
            </a:r>
            <a:r>
              <a:rPr lang="nb-NO" dirty="0" err="1" smtClean="0"/>
              <a:t>linguistics</a:t>
            </a:r>
            <a:r>
              <a:rPr lang="nb-NO" dirty="0" smtClean="0"/>
              <a:t> </a:t>
            </a:r>
            <a:r>
              <a:rPr lang="nb-NO" dirty="0" err="1" smtClean="0"/>
              <a:t>does</a:t>
            </a:r>
            <a:r>
              <a:rPr lang="nb-NO" dirty="0" smtClean="0"/>
              <a:t> NOT </a:t>
            </a:r>
            <a:r>
              <a:rPr lang="nb-NO" dirty="0" err="1" smtClean="0"/>
              <a:t>assume</a:t>
            </a:r>
            <a:r>
              <a:rPr lang="nb-NO" dirty="0" smtClean="0"/>
              <a:t>:</a:t>
            </a:r>
            <a:endParaRPr lang="nb-NO" dirty="0"/>
          </a:p>
        </p:txBody>
      </p:sp>
      <p:sp>
        <p:nvSpPr>
          <p:cNvPr id="3" name="Content Placeholder 2"/>
          <p:cNvSpPr>
            <a:spLocks noGrp="1"/>
          </p:cNvSpPr>
          <p:nvPr>
            <p:ph idx="1"/>
          </p:nvPr>
        </p:nvSpPr>
        <p:spPr>
          <a:xfrm>
            <a:off x="329281" y="1751182"/>
            <a:ext cx="8425251" cy="4954417"/>
          </a:xfrm>
        </p:spPr>
        <p:txBody>
          <a:bodyPr>
            <a:normAutofit/>
          </a:bodyPr>
          <a:lstStyle/>
          <a:p>
            <a:pPr marL="457200" lvl="1" indent="0">
              <a:buNone/>
            </a:pPr>
            <a:r>
              <a:rPr lang="nb-NO" sz="2000" b="1" dirty="0">
                <a:latin typeface="Open Sans Light" charset="0"/>
              </a:rPr>
              <a:t>Minimal </a:t>
            </a:r>
            <a:r>
              <a:rPr lang="nb-NO" sz="2000" b="1" dirty="0" err="1">
                <a:latin typeface="Open Sans Light" charset="0"/>
              </a:rPr>
              <a:t>Assumption</a:t>
            </a:r>
            <a:r>
              <a:rPr lang="nb-NO" sz="2000" dirty="0">
                <a:latin typeface="Open Sans Light" charset="0"/>
              </a:rPr>
              <a:t>: </a:t>
            </a:r>
            <a:r>
              <a:rPr lang="nb-NO" sz="2000" dirty="0" err="1">
                <a:latin typeface="Open Sans Light" charset="0"/>
              </a:rPr>
              <a:t>language</a:t>
            </a:r>
            <a:r>
              <a:rPr lang="nb-NO" sz="2000" dirty="0">
                <a:latin typeface="Open Sans Light" charset="0"/>
              </a:rPr>
              <a:t> </a:t>
            </a:r>
            <a:r>
              <a:rPr lang="nb-NO" sz="2000" dirty="0" err="1">
                <a:latin typeface="Open Sans Light" charset="0"/>
              </a:rPr>
              <a:t>can</a:t>
            </a:r>
            <a:r>
              <a:rPr lang="nb-NO" sz="2000" dirty="0">
                <a:latin typeface="Open Sans Light" charset="0"/>
              </a:rPr>
              <a:t> be </a:t>
            </a:r>
            <a:r>
              <a:rPr lang="nb-NO" sz="2000" dirty="0" err="1">
                <a:latin typeface="Open Sans Light" charset="0"/>
              </a:rPr>
              <a:t>accounted</a:t>
            </a:r>
            <a:r>
              <a:rPr lang="nb-NO" sz="2000" dirty="0">
                <a:latin typeface="Open Sans Light" charset="0"/>
              </a:rPr>
              <a:t> for in terms </a:t>
            </a:r>
            <a:r>
              <a:rPr lang="nb-NO" sz="2000" dirty="0" err="1">
                <a:latin typeface="Open Sans Light" charset="0"/>
              </a:rPr>
              <a:t>of</a:t>
            </a:r>
            <a:r>
              <a:rPr lang="nb-NO" sz="2000" dirty="0">
                <a:latin typeface="Open Sans Light" charset="0"/>
              </a:rPr>
              <a:t> general </a:t>
            </a:r>
            <a:r>
              <a:rPr lang="nb-NO" sz="2000" dirty="0" err="1">
                <a:latin typeface="Open Sans Light" charset="0"/>
              </a:rPr>
              <a:t>cognitive</a:t>
            </a:r>
            <a:r>
              <a:rPr lang="nb-NO" sz="2000" dirty="0">
                <a:latin typeface="Open Sans Light" charset="0"/>
              </a:rPr>
              <a:t> </a:t>
            </a:r>
            <a:r>
              <a:rPr lang="nb-NO" sz="2000" dirty="0" err="1">
                <a:latin typeface="Open Sans Light" charset="0"/>
              </a:rPr>
              <a:t>strategies</a:t>
            </a:r>
            <a:endParaRPr lang="nb-NO" sz="2000" dirty="0">
              <a:latin typeface="Open Sans Light" charset="0"/>
            </a:endParaRPr>
          </a:p>
          <a:p>
            <a:pPr lvl="2"/>
            <a:r>
              <a:rPr lang="nb-NO" sz="2000" dirty="0" err="1">
                <a:latin typeface="Open Sans Light" charset="0"/>
              </a:rPr>
              <a:t>no</a:t>
            </a:r>
            <a:r>
              <a:rPr lang="nb-NO" sz="2000" dirty="0">
                <a:latin typeface="Open Sans Light" charset="0"/>
              </a:rPr>
              <a:t> </a:t>
            </a:r>
            <a:r>
              <a:rPr lang="nb-NO" sz="2000" dirty="0" err="1">
                <a:latin typeface="Open Sans Light" charset="0"/>
              </a:rPr>
              <a:t>autonomous</a:t>
            </a:r>
            <a:r>
              <a:rPr lang="nb-NO" sz="2000" dirty="0">
                <a:latin typeface="Open Sans Light" charset="0"/>
              </a:rPr>
              <a:t> </a:t>
            </a:r>
            <a:r>
              <a:rPr lang="nb-NO" sz="2000" dirty="0" err="1">
                <a:latin typeface="Open Sans Light" charset="0"/>
              </a:rPr>
              <a:t>language</a:t>
            </a:r>
            <a:r>
              <a:rPr lang="nb-NO" sz="2000" dirty="0">
                <a:latin typeface="Open Sans Light" charset="0"/>
              </a:rPr>
              <a:t> </a:t>
            </a:r>
            <a:r>
              <a:rPr lang="nb-NO" sz="2000" dirty="0" err="1">
                <a:latin typeface="Open Sans Light" charset="0"/>
              </a:rPr>
              <a:t>faculty</a:t>
            </a:r>
            <a:endParaRPr lang="nb-NO" sz="2000" dirty="0">
              <a:latin typeface="Open Sans Light" charset="0"/>
            </a:endParaRPr>
          </a:p>
          <a:p>
            <a:pPr lvl="2"/>
            <a:r>
              <a:rPr lang="nb-NO" sz="2000" dirty="0" err="1">
                <a:latin typeface="Open Sans Light" charset="0"/>
              </a:rPr>
              <a:t>no</a:t>
            </a:r>
            <a:r>
              <a:rPr lang="nb-NO" sz="2000" dirty="0">
                <a:latin typeface="Open Sans Light" charset="0"/>
              </a:rPr>
              <a:t> </a:t>
            </a:r>
            <a:r>
              <a:rPr lang="nb-NO" sz="2000" dirty="0" err="1">
                <a:latin typeface="Open Sans Light" charset="0"/>
              </a:rPr>
              <a:t>strict</a:t>
            </a:r>
            <a:r>
              <a:rPr lang="nb-NO" sz="2000" dirty="0">
                <a:latin typeface="Open Sans Light" charset="0"/>
              </a:rPr>
              <a:t> </a:t>
            </a:r>
            <a:r>
              <a:rPr lang="nb-NO" sz="2000" dirty="0" err="1">
                <a:latin typeface="Open Sans Light" charset="0"/>
              </a:rPr>
              <a:t>division</a:t>
            </a:r>
            <a:r>
              <a:rPr lang="nb-NO" sz="2000" dirty="0">
                <a:latin typeface="Open Sans Light" charset="0"/>
              </a:rPr>
              <a:t> </a:t>
            </a:r>
            <a:r>
              <a:rPr lang="nb-NO" sz="2000" dirty="0" err="1">
                <a:latin typeface="Open Sans Light" charset="0"/>
              </a:rPr>
              <a:t>between</a:t>
            </a:r>
            <a:r>
              <a:rPr lang="nb-NO" sz="2000" dirty="0">
                <a:latin typeface="Open Sans Light" charset="0"/>
              </a:rPr>
              <a:t> </a:t>
            </a:r>
            <a:r>
              <a:rPr lang="nb-NO" sz="2000" dirty="0" err="1">
                <a:latin typeface="Open Sans Light" charset="0"/>
              </a:rPr>
              <a:t>grammar</a:t>
            </a:r>
            <a:r>
              <a:rPr lang="nb-NO" sz="2000" dirty="0">
                <a:latin typeface="Open Sans Light" charset="0"/>
              </a:rPr>
              <a:t> and </a:t>
            </a:r>
            <a:r>
              <a:rPr lang="nb-NO" sz="2000" dirty="0" err="1">
                <a:latin typeface="Open Sans Light" charset="0"/>
              </a:rPr>
              <a:t>lexicon</a:t>
            </a:r>
            <a:endParaRPr lang="nb-NO" sz="2000" dirty="0">
              <a:latin typeface="Open Sans Light" charset="0"/>
            </a:endParaRPr>
          </a:p>
          <a:p>
            <a:pPr lvl="2"/>
            <a:r>
              <a:rPr lang="nb-NO" sz="2000" dirty="0" err="1">
                <a:latin typeface="Open Sans Light" charset="0"/>
              </a:rPr>
              <a:t>no</a:t>
            </a:r>
            <a:r>
              <a:rPr lang="nb-NO" sz="2000" dirty="0">
                <a:latin typeface="Open Sans Light" charset="0"/>
              </a:rPr>
              <a:t> a </a:t>
            </a:r>
            <a:r>
              <a:rPr lang="nb-NO" sz="2000" dirty="0" err="1">
                <a:latin typeface="Open Sans Light" charset="0"/>
              </a:rPr>
              <a:t>priori</a:t>
            </a:r>
            <a:r>
              <a:rPr lang="nb-NO" sz="2000" dirty="0">
                <a:latin typeface="Open Sans Light" charset="0"/>
              </a:rPr>
              <a:t> </a:t>
            </a:r>
            <a:r>
              <a:rPr lang="nb-NO" sz="2000" dirty="0" err="1">
                <a:latin typeface="Open Sans Light" charset="0"/>
              </a:rPr>
              <a:t>universals</a:t>
            </a:r>
            <a:endParaRPr lang="nb-NO" sz="2000" dirty="0">
              <a:latin typeface="Open Sans Light" charset="0"/>
            </a:endParaRPr>
          </a:p>
          <a:p>
            <a:pPr marL="457200" lvl="1" indent="0">
              <a:buNone/>
            </a:pPr>
            <a:r>
              <a:rPr lang="nb-NO" sz="2000" b="1" dirty="0" err="1">
                <a:latin typeface="Open Sans Light" charset="0"/>
              </a:rPr>
              <a:t>Usage-Based</a:t>
            </a:r>
            <a:r>
              <a:rPr lang="nb-NO" sz="2000" dirty="0">
                <a:latin typeface="Open Sans Light" charset="0"/>
              </a:rPr>
              <a:t>: </a:t>
            </a:r>
            <a:r>
              <a:rPr lang="nb-NO" sz="2000" dirty="0" err="1">
                <a:latin typeface="Open Sans Light" charset="0"/>
              </a:rPr>
              <a:t>generalizations</a:t>
            </a:r>
            <a:r>
              <a:rPr lang="nb-NO" sz="2000" dirty="0">
                <a:latin typeface="Open Sans Light" charset="0"/>
              </a:rPr>
              <a:t> </a:t>
            </a:r>
            <a:r>
              <a:rPr lang="nb-NO" sz="2000" dirty="0" err="1">
                <a:latin typeface="Open Sans Light" charset="0"/>
              </a:rPr>
              <a:t>emerge</a:t>
            </a:r>
            <a:r>
              <a:rPr lang="nb-NO" sz="2000" dirty="0">
                <a:latin typeface="Open Sans Light" charset="0"/>
              </a:rPr>
              <a:t> from </a:t>
            </a:r>
            <a:r>
              <a:rPr lang="nb-NO" sz="2000" dirty="0" err="1">
                <a:latin typeface="Open Sans Light" charset="0"/>
              </a:rPr>
              <a:t>language</a:t>
            </a:r>
            <a:r>
              <a:rPr lang="nb-NO" sz="2000" dirty="0">
                <a:latin typeface="Open Sans Light" charset="0"/>
              </a:rPr>
              <a:t> data</a:t>
            </a:r>
          </a:p>
          <a:p>
            <a:pPr lvl="2"/>
            <a:r>
              <a:rPr lang="nb-NO" sz="2000" dirty="0" err="1">
                <a:latin typeface="Open Sans Light" charset="0"/>
              </a:rPr>
              <a:t>no</a:t>
            </a:r>
            <a:r>
              <a:rPr lang="nb-NO" sz="2000" dirty="0">
                <a:latin typeface="Open Sans Light" charset="0"/>
              </a:rPr>
              <a:t> </a:t>
            </a:r>
            <a:r>
              <a:rPr lang="nb-NO" sz="2000" dirty="0" err="1">
                <a:latin typeface="Open Sans Light" charset="0"/>
              </a:rPr>
              <a:t>strict</a:t>
            </a:r>
            <a:r>
              <a:rPr lang="nb-NO" sz="2000" dirty="0">
                <a:latin typeface="Open Sans Light" charset="0"/>
              </a:rPr>
              <a:t> </a:t>
            </a:r>
            <a:r>
              <a:rPr lang="nb-NO" sz="2000" dirty="0" err="1">
                <a:latin typeface="Open Sans Light" charset="0"/>
              </a:rPr>
              <a:t>division</a:t>
            </a:r>
            <a:r>
              <a:rPr lang="nb-NO" sz="2000" dirty="0">
                <a:latin typeface="Open Sans Light" charset="0"/>
              </a:rPr>
              <a:t> </a:t>
            </a:r>
            <a:r>
              <a:rPr lang="nb-NO" sz="2000" dirty="0" err="1">
                <a:latin typeface="Open Sans Light" charset="0"/>
              </a:rPr>
              <a:t>between</a:t>
            </a:r>
            <a:r>
              <a:rPr lang="nb-NO" sz="2000" dirty="0">
                <a:latin typeface="Open Sans Light" charset="0"/>
              </a:rPr>
              <a:t> </a:t>
            </a:r>
            <a:r>
              <a:rPr lang="nb-NO" sz="2000" dirty="0" err="1">
                <a:latin typeface="Open Sans Light" charset="0"/>
              </a:rPr>
              <a:t>langue</a:t>
            </a:r>
            <a:r>
              <a:rPr lang="nb-NO" sz="2000" dirty="0">
                <a:latin typeface="Open Sans Light" charset="0"/>
              </a:rPr>
              <a:t> and parole</a:t>
            </a:r>
          </a:p>
          <a:p>
            <a:pPr lvl="2"/>
            <a:r>
              <a:rPr lang="nb-NO" sz="2000" dirty="0" err="1">
                <a:latin typeface="Open Sans Light" charset="0"/>
              </a:rPr>
              <a:t>no</a:t>
            </a:r>
            <a:r>
              <a:rPr lang="nb-NO" sz="2000" dirty="0">
                <a:latin typeface="Open Sans Light" charset="0"/>
              </a:rPr>
              <a:t> underlying forms</a:t>
            </a:r>
          </a:p>
          <a:p>
            <a:pPr marL="457200" lvl="1" indent="0">
              <a:buNone/>
            </a:pPr>
            <a:r>
              <a:rPr lang="nb-NO" sz="2000" b="1" dirty="0" err="1">
                <a:latin typeface="Open Sans Light" charset="0"/>
              </a:rPr>
              <a:t>Meaning</a:t>
            </a:r>
            <a:r>
              <a:rPr lang="nb-NO" sz="2000" b="1" dirty="0">
                <a:latin typeface="Open Sans Light" charset="0"/>
              </a:rPr>
              <a:t> is Central</a:t>
            </a:r>
            <a:r>
              <a:rPr lang="nb-NO" sz="2000" dirty="0">
                <a:latin typeface="Open Sans Light" charset="0"/>
              </a:rPr>
              <a:t>: holds for all </a:t>
            </a:r>
            <a:r>
              <a:rPr lang="nb-NO" sz="2000" dirty="0" err="1">
                <a:latin typeface="Open Sans Light" charset="0"/>
              </a:rPr>
              <a:t>language</a:t>
            </a:r>
            <a:r>
              <a:rPr lang="nb-NO" sz="2000" dirty="0">
                <a:latin typeface="Open Sans Light" charset="0"/>
              </a:rPr>
              <a:t> </a:t>
            </a:r>
            <a:r>
              <a:rPr lang="nb-NO" sz="2000" dirty="0" err="1">
                <a:latin typeface="Open Sans Light" charset="0"/>
              </a:rPr>
              <a:t>phenomena</a:t>
            </a:r>
            <a:endParaRPr lang="nb-NO" sz="2000" dirty="0">
              <a:latin typeface="Open Sans Light" charset="0"/>
            </a:endParaRPr>
          </a:p>
          <a:p>
            <a:pPr lvl="2"/>
            <a:r>
              <a:rPr lang="nb-NO" sz="2000" dirty="0" err="1">
                <a:latin typeface="Open Sans Light" charset="0"/>
              </a:rPr>
              <a:t>no</a:t>
            </a:r>
            <a:r>
              <a:rPr lang="nb-NO" sz="2000" dirty="0">
                <a:latin typeface="Open Sans Light" charset="0"/>
              </a:rPr>
              <a:t> </a:t>
            </a:r>
            <a:r>
              <a:rPr lang="nb-NO" sz="2000" dirty="0" err="1">
                <a:latin typeface="Open Sans Light" charset="0"/>
              </a:rPr>
              <a:t>semantically</a:t>
            </a:r>
            <a:r>
              <a:rPr lang="nb-NO" sz="2000" dirty="0">
                <a:latin typeface="Open Sans Light" charset="0"/>
              </a:rPr>
              <a:t> </a:t>
            </a:r>
            <a:r>
              <a:rPr lang="nb-NO" sz="2000" dirty="0" err="1">
                <a:latin typeface="Open Sans Light" charset="0"/>
              </a:rPr>
              <a:t>empty</a:t>
            </a:r>
            <a:r>
              <a:rPr lang="nb-NO" sz="2000" dirty="0">
                <a:latin typeface="Open Sans Light" charset="0"/>
              </a:rPr>
              <a:t> forms</a:t>
            </a:r>
          </a:p>
          <a:p>
            <a:pPr lvl="2"/>
            <a:r>
              <a:rPr lang="nb-NO" sz="2000" dirty="0" err="1">
                <a:latin typeface="Open Sans Light" charset="0"/>
              </a:rPr>
              <a:t>differences</a:t>
            </a:r>
            <a:r>
              <a:rPr lang="nb-NO" sz="2000" dirty="0">
                <a:latin typeface="Open Sans Light" charset="0"/>
              </a:rPr>
              <a:t> in </a:t>
            </a:r>
            <a:r>
              <a:rPr lang="nb-NO" sz="2000" dirty="0" err="1">
                <a:latin typeface="Open Sans Light" charset="0"/>
              </a:rPr>
              <a:t>behavior</a:t>
            </a:r>
            <a:r>
              <a:rPr lang="nb-NO" sz="2000" dirty="0">
                <a:latin typeface="Open Sans Light" charset="0"/>
              </a:rPr>
              <a:t> </a:t>
            </a:r>
            <a:r>
              <a:rPr lang="nb-NO" sz="2000" dirty="0" err="1">
                <a:latin typeface="Open Sans Light" charset="0"/>
              </a:rPr>
              <a:t>are</a:t>
            </a:r>
            <a:r>
              <a:rPr lang="nb-NO" sz="2000" dirty="0">
                <a:latin typeface="Open Sans Light" charset="0"/>
              </a:rPr>
              <a:t> </a:t>
            </a:r>
            <a:r>
              <a:rPr lang="nb-NO" sz="2000" dirty="0" err="1">
                <a:latin typeface="Open Sans Light" charset="0"/>
              </a:rPr>
              <a:t>motivated</a:t>
            </a:r>
            <a:r>
              <a:rPr lang="nb-NO" sz="2000" dirty="0">
                <a:latin typeface="Open Sans Light" charset="0"/>
              </a:rPr>
              <a:t> (</a:t>
            </a:r>
            <a:r>
              <a:rPr lang="nb-NO" sz="2000" dirty="0" err="1">
                <a:latin typeface="Open Sans Light" charset="0"/>
              </a:rPr>
              <a:t>but</a:t>
            </a:r>
            <a:r>
              <a:rPr lang="nb-NO" sz="2000" dirty="0">
                <a:latin typeface="Open Sans Light" charset="0"/>
              </a:rPr>
              <a:t> not </a:t>
            </a:r>
            <a:r>
              <a:rPr lang="nb-NO" sz="2000" dirty="0" err="1">
                <a:latin typeface="Open Sans Light" charset="0"/>
              </a:rPr>
              <a:t>specifically</a:t>
            </a:r>
            <a:r>
              <a:rPr lang="nb-NO" sz="2000" dirty="0">
                <a:latin typeface="Open Sans Light" charset="0"/>
              </a:rPr>
              <a:t> </a:t>
            </a:r>
            <a:r>
              <a:rPr lang="nb-NO" sz="2000" dirty="0" err="1">
                <a:latin typeface="Open Sans Light" charset="0"/>
              </a:rPr>
              <a:t>predicted</a:t>
            </a:r>
            <a:r>
              <a:rPr lang="nb-NO" sz="2000" dirty="0">
                <a:latin typeface="Open Sans Light" charset="0"/>
              </a:rPr>
              <a:t>) by </a:t>
            </a:r>
            <a:r>
              <a:rPr lang="nb-NO" sz="2000" dirty="0" err="1">
                <a:latin typeface="Open Sans Light" charset="0"/>
              </a:rPr>
              <a:t>differences</a:t>
            </a:r>
            <a:r>
              <a:rPr lang="nb-NO" sz="2000" dirty="0">
                <a:latin typeface="Open Sans Light" charset="0"/>
              </a:rPr>
              <a:t> in </a:t>
            </a:r>
            <a:r>
              <a:rPr lang="nb-NO" sz="2000" dirty="0" err="1">
                <a:latin typeface="Open Sans Light" charset="0"/>
              </a:rPr>
              <a:t>meaning</a:t>
            </a:r>
            <a:endParaRPr lang="nb-NO" sz="2000" dirty="0">
              <a:latin typeface="Open Sans Light" charset="0"/>
            </a:endParaRPr>
          </a:p>
          <a:p>
            <a:pPr lvl="2"/>
            <a:r>
              <a:rPr lang="nb-NO" sz="2000" dirty="0" err="1">
                <a:latin typeface="Open Sans Light" charset="0"/>
              </a:rPr>
              <a:t>metaphor</a:t>
            </a:r>
            <a:r>
              <a:rPr lang="nb-NO" sz="2000" dirty="0">
                <a:latin typeface="Open Sans Light" charset="0"/>
              </a:rPr>
              <a:t> and </a:t>
            </a:r>
            <a:r>
              <a:rPr lang="nb-NO" sz="2000" dirty="0" err="1">
                <a:latin typeface="Open Sans Light" charset="0"/>
              </a:rPr>
              <a:t>metonymy</a:t>
            </a:r>
            <a:r>
              <a:rPr lang="nb-NO" sz="2000" dirty="0">
                <a:latin typeface="Open Sans Light" charset="0"/>
              </a:rPr>
              <a:t> play a major </a:t>
            </a:r>
            <a:r>
              <a:rPr lang="nb-NO" sz="2000" dirty="0" err="1">
                <a:latin typeface="Open Sans Light" charset="0"/>
              </a:rPr>
              <a:t>role</a:t>
            </a:r>
            <a:r>
              <a:rPr lang="nb-NO" sz="2000" dirty="0">
                <a:latin typeface="Open Sans Light" charset="0"/>
              </a:rPr>
              <a:t> in </a:t>
            </a:r>
            <a:r>
              <a:rPr lang="nb-NO" sz="2000" dirty="0" err="1">
                <a:latin typeface="Open Sans Light" charset="0"/>
              </a:rPr>
              <a:t>grammar</a:t>
            </a:r>
            <a:endParaRPr lang="nb-NO" sz="2000" dirty="0">
              <a:latin typeface="Open Sans Light" charset="0"/>
            </a:endParaRPr>
          </a:p>
          <a:p>
            <a:pPr marL="0" indent="0">
              <a:buNone/>
            </a:pPr>
            <a:endParaRPr lang="nb-NO" dirty="0"/>
          </a:p>
        </p:txBody>
      </p:sp>
    </p:spTree>
    <p:extLst>
      <p:ext uri="{BB962C8B-B14F-4D97-AF65-F5344CB8AC3E}">
        <p14:creationId xmlns:p14="http://schemas.microsoft.com/office/powerpoint/2010/main" val="262305332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The </a:t>
            </a:r>
            <a:r>
              <a:rPr lang="nb-NO" dirty="0" err="1" smtClean="0"/>
              <a:t>Czech</a:t>
            </a:r>
            <a:r>
              <a:rPr lang="nb-NO" dirty="0" smtClean="0"/>
              <a:t> </a:t>
            </a:r>
            <a:r>
              <a:rPr lang="nb-NO" dirty="0" err="1" smtClean="0"/>
              <a:t>Dative</a:t>
            </a:r>
            <a:r>
              <a:rPr lang="nb-NO" dirty="0" smtClean="0"/>
              <a:t> Case: Three Major Nodes</a:t>
            </a:r>
            <a:endParaRPr lang="nb-NO" dirty="0"/>
          </a:p>
        </p:txBody>
      </p:sp>
      <p:sp>
        <p:nvSpPr>
          <p:cNvPr id="3" name="Donut 2"/>
          <p:cNvSpPr/>
          <p:nvPr/>
        </p:nvSpPr>
        <p:spPr>
          <a:xfrm>
            <a:off x="3485897" y="2008485"/>
            <a:ext cx="1593923" cy="1580871"/>
          </a:xfrm>
          <a:prstGeom prst="donut">
            <a:avLst>
              <a:gd name="adj" fmla="val 48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chemeClr val="tx1"/>
              </a:solidFill>
            </a:endParaRPr>
          </a:p>
        </p:txBody>
      </p:sp>
      <p:cxnSp>
        <p:nvCxnSpPr>
          <p:cNvPr id="4" name="Straight Arrow Connector 3"/>
          <p:cNvCxnSpPr/>
          <p:nvPr/>
        </p:nvCxnSpPr>
        <p:spPr>
          <a:xfrm>
            <a:off x="5079820" y="2811879"/>
            <a:ext cx="1036698"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flipH="1">
            <a:off x="4022068" y="2550269"/>
            <a:ext cx="489188" cy="523220"/>
          </a:xfrm>
          <a:prstGeom prst="rect">
            <a:avLst/>
          </a:prstGeom>
          <a:noFill/>
        </p:spPr>
        <p:txBody>
          <a:bodyPr wrap="square" rtlCol="0">
            <a:spAutoFit/>
          </a:bodyPr>
          <a:lstStyle/>
          <a:p>
            <a:r>
              <a:rPr lang="nb-NO" sz="2800" dirty="0" smtClean="0"/>
              <a:t>D</a:t>
            </a:r>
            <a:endParaRPr lang="nb-NO" sz="2800" dirty="0"/>
          </a:p>
        </p:txBody>
      </p:sp>
      <p:sp>
        <p:nvSpPr>
          <p:cNvPr id="6" name="Donut 5"/>
          <p:cNvSpPr/>
          <p:nvPr/>
        </p:nvSpPr>
        <p:spPr>
          <a:xfrm>
            <a:off x="1321790" y="4252663"/>
            <a:ext cx="1593923" cy="1580871"/>
          </a:xfrm>
          <a:prstGeom prst="donut">
            <a:avLst>
              <a:gd name="adj" fmla="val 48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chemeClr val="tx1"/>
              </a:solidFill>
            </a:endParaRPr>
          </a:p>
        </p:txBody>
      </p:sp>
      <p:cxnSp>
        <p:nvCxnSpPr>
          <p:cNvPr id="7" name="Straight Arrow Connector 6"/>
          <p:cNvCxnSpPr/>
          <p:nvPr/>
        </p:nvCxnSpPr>
        <p:spPr>
          <a:xfrm>
            <a:off x="2915713" y="5056057"/>
            <a:ext cx="1036698"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flipH="1">
            <a:off x="1857961" y="4794447"/>
            <a:ext cx="489188" cy="523220"/>
          </a:xfrm>
          <a:prstGeom prst="rect">
            <a:avLst/>
          </a:prstGeom>
          <a:noFill/>
        </p:spPr>
        <p:txBody>
          <a:bodyPr wrap="square" rtlCol="0">
            <a:spAutoFit/>
          </a:bodyPr>
          <a:lstStyle/>
          <a:p>
            <a:r>
              <a:rPr lang="nb-NO" sz="2800" dirty="0" smtClean="0"/>
              <a:t>D</a:t>
            </a:r>
            <a:endParaRPr lang="nb-NO" sz="2800" dirty="0"/>
          </a:p>
        </p:txBody>
      </p:sp>
      <p:sp>
        <p:nvSpPr>
          <p:cNvPr id="9" name="Donut 8"/>
          <p:cNvSpPr/>
          <p:nvPr/>
        </p:nvSpPr>
        <p:spPr>
          <a:xfrm>
            <a:off x="5481540" y="4265621"/>
            <a:ext cx="1593923" cy="1580871"/>
          </a:xfrm>
          <a:prstGeom prst="donut">
            <a:avLst>
              <a:gd name="adj" fmla="val 48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chemeClr val="tx1"/>
              </a:solidFill>
            </a:endParaRPr>
          </a:p>
        </p:txBody>
      </p:sp>
      <p:cxnSp>
        <p:nvCxnSpPr>
          <p:cNvPr id="10" name="Straight Arrow Connector 9"/>
          <p:cNvCxnSpPr/>
          <p:nvPr/>
        </p:nvCxnSpPr>
        <p:spPr>
          <a:xfrm>
            <a:off x="7075463" y="5069015"/>
            <a:ext cx="1036698"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flipH="1">
            <a:off x="6017711" y="4807405"/>
            <a:ext cx="489188" cy="523220"/>
          </a:xfrm>
          <a:prstGeom prst="rect">
            <a:avLst/>
          </a:prstGeom>
          <a:noFill/>
        </p:spPr>
        <p:txBody>
          <a:bodyPr wrap="square" rtlCol="0">
            <a:spAutoFit/>
          </a:bodyPr>
          <a:lstStyle/>
          <a:p>
            <a:r>
              <a:rPr lang="nb-NO" sz="2800" dirty="0" smtClean="0"/>
              <a:t>D</a:t>
            </a:r>
            <a:endParaRPr lang="nb-NO" sz="2800" dirty="0"/>
          </a:p>
        </p:txBody>
      </p:sp>
      <p:sp>
        <p:nvSpPr>
          <p:cNvPr id="12" name="Right Arrow 11"/>
          <p:cNvSpPr/>
          <p:nvPr/>
        </p:nvSpPr>
        <p:spPr>
          <a:xfrm>
            <a:off x="505390" y="4752771"/>
            <a:ext cx="1049657" cy="606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Right Arrow 12"/>
          <p:cNvSpPr/>
          <p:nvPr/>
        </p:nvSpPr>
        <p:spPr>
          <a:xfrm>
            <a:off x="2679351" y="2508593"/>
            <a:ext cx="1049657" cy="606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Oval 13"/>
          <p:cNvSpPr/>
          <p:nvPr/>
        </p:nvSpPr>
        <p:spPr>
          <a:xfrm>
            <a:off x="3729008" y="2660236"/>
            <a:ext cx="293060" cy="3032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16" name="Straight Connector 15"/>
          <p:cNvCxnSpPr>
            <a:stCxn id="3" idx="3"/>
            <a:endCxn id="6" idx="7"/>
          </p:cNvCxnSpPr>
          <p:nvPr/>
        </p:nvCxnSpPr>
        <p:spPr>
          <a:xfrm flipH="1">
            <a:off x="2682288" y="3357843"/>
            <a:ext cx="1037034" cy="11263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6" idx="7"/>
            <a:endCxn id="9" idx="1"/>
          </p:cNvCxnSpPr>
          <p:nvPr/>
        </p:nvCxnSpPr>
        <p:spPr>
          <a:xfrm>
            <a:off x="2682288" y="4484176"/>
            <a:ext cx="3032677" cy="129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3" idx="5"/>
            <a:endCxn id="9" idx="1"/>
          </p:cNvCxnSpPr>
          <p:nvPr/>
        </p:nvCxnSpPr>
        <p:spPr>
          <a:xfrm>
            <a:off x="4846395" y="3357843"/>
            <a:ext cx="868570" cy="113929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3" name="Right Arrow 22"/>
          <p:cNvSpPr/>
          <p:nvPr/>
        </p:nvSpPr>
        <p:spPr>
          <a:xfrm>
            <a:off x="4431883" y="4752771"/>
            <a:ext cx="1049657" cy="606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TextBox 23"/>
          <p:cNvSpPr txBox="1"/>
          <p:nvPr/>
        </p:nvSpPr>
        <p:spPr>
          <a:xfrm>
            <a:off x="1555047" y="1685319"/>
            <a:ext cx="3113339" cy="646331"/>
          </a:xfrm>
          <a:prstGeom prst="rect">
            <a:avLst/>
          </a:prstGeom>
          <a:noFill/>
        </p:spPr>
        <p:txBody>
          <a:bodyPr wrap="square" rtlCol="0">
            <a:spAutoFit/>
          </a:bodyPr>
          <a:lstStyle/>
          <a:p>
            <a:r>
              <a:rPr lang="nb-NO" b="1" dirty="0" err="1" smtClean="0"/>
              <a:t>Dative</a:t>
            </a:r>
            <a:r>
              <a:rPr lang="nb-NO" b="1" dirty="0" smtClean="0"/>
              <a:t>: a </a:t>
            </a:r>
            <a:r>
              <a:rPr lang="nb-NO" b="1" dirty="0" err="1" smtClean="0"/>
              <a:t>receiver</a:t>
            </a:r>
            <a:r>
              <a:rPr lang="nb-NO" b="1" dirty="0" smtClean="0"/>
              <a:t> </a:t>
            </a:r>
          </a:p>
          <a:p>
            <a:r>
              <a:rPr lang="nb-NO" dirty="0" smtClean="0"/>
              <a:t>(</a:t>
            </a:r>
            <a:r>
              <a:rPr lang="nb-NO" dirty="0" err="1" smtClean="0"/>
              <a:t>Indirect</a:t>
            </a:r>
            <a:r>
              <a:rPr lang="nb-NO" dirty="0" smtClean="0"/>
              <a:t> Object, etc.)</a:t>
            </a:r>
            <a:endParaRPr lang="nb-NO" dirty="0"/>
          </a:p>
        </p:txBody>
      </p:sp>
      <p:sp>
        <p:nvSpPr>
          <p:cNvPr id="25" name="TextBox 24"/>
          <p:cNvSpPr txBox="1"/>
          <p:nvPr/>
        </p:nvSpPr>
        <p:spPr>
          <a:xfrm>
            <a:off x="670300" y="3589356"/>
            <a:ext cx="3113339" cy="646331"/>
          </a:xfrm>
          <a:prstGeom prst="rect">
            <a:avLst/>
          </a:prstGeom>
          <a:noFill/>
        </p:spPr>
        <p:txBody>
          <a:bodyPr wrap="square" rtlCol="0">
            <a:spAutoFit/>
          </a:bodyPr>
          <a:lstStyle/>
          <a:p>
            <a:r>
              <a:rPr lang="nb-NO" b="1" dirty="0" err="1" smtClean="0"/>
              <a:t>Dative</a:t>
            </a:r>
            <a:r>
              <a:rPr lang="nb-NO" b="1" dirty="0" smtClean="0"/>
              <a:t>: an </a:t>
            </a:r>
            <a:r>
              <a:rPr lang="nb-NO" b="1" dirty="0" err="1" smtClean="0"/>
              <a:t>experiencer</a:t>
            </a:r>
            <a:r>
              <a:rPr lang="nb-NO" b="1" dirty="0" smtClean="0"/>
              <a:t> </a:t>
            </a:r>
          </a:p>
          <a:p>
            <a:r>
              <a:rPr lang="nb-NO" dirty="0" smtClean="0"/>
              <a:t>(Benefit, Harm, etc.)</a:t>
            </a:r>
            <a:endParaRPr lang="nb-NO" dirty="0"/>
          </a:p>
        </p:txBody>
      </p:sp>
      <p:sp>
        <p:nvSpPr>
          <p:cNvPr id="26" name="TextBox 25"/>
          <p:cNvSpPr txBox="1"/>
          <p:nvPr/>
        </p:nvSpPr>
        <p:spPr>
          <a:xfrm>
            <a:off x="5437077" y="3589356"/>
            <a:ext cx="3452608" cy="646331"/>
          </a:xfrm>
          <a:prstGeom prst="rect">
            <a:avLst/>
          </a:prstGeom>
          <a:noFill/>
        </p:spPr>
        <p:txBody>
          <a:bodyPr wrap="square" rtlCol="0">
            <a:spAutoFit/>
          </a:bodyPr>
          <a:lstStyle/>
          <a:p>
            <a:r>
              <a:rPr lang="nb-NO" b="1" dirty="0" err="1" smtClean="0"/>
              <a:t>Dative</a:t>
            </a:r>
            <a:r>
              <a:rPr lang="nb-NO" b="1" dirty="0" smtClean="0"/>
              <a:t>: a </a:t>
            </a:r>
            <a:r>
              <a:rPr lang="nb-NO" b="1" dirty="0" err="1" smtClean="0"/>
              <a:t>competitor</a:t>
            </a:r>
            <a:r>
              <a:rPr lang="nb-NO" b="1" dirty="0" smtClean="0"/>
              <a:t> </a:t>
            </a:r>
          </a:p>
          <a:p>
            <a:r>
              <a:rPr lang="nb-NO" dirty="0" smtClean="0"/>
              <a:t>(</a:t>
            </a:r>
            <a:r>
              <a:rPr lang="nb-NO" dirty="0" err="1" smtClean="0"/>
              <a:t>Matched</a:t>
            </a:r>
            <a:r>
              <a:rPr lang="nb-NO" dirty="0" smtClean="0"/>
              <a:t> Forces, </a:t>
            </a:r>
            <a:r>
              <a:rPr lang="nb-NO" dirty="0" err="1" smtClean="0"/>
              <a:t>Submission</a:t>
            </a:r>
            <a:r>
              <a:rPr lang="nb-NO" dirty="0" smtClean="0"/>
              <a:t>, etc.)</a:t>
            </a:r>
            <a:endParaRPr lang="nb-NO" dirty="0"/>
          </a:p>
        </p:txBody>
      </p:sp>
    </p:spTree>
    <p:extLst>
      <p:ext uri="{BB962C8B-B14F-4D97-AF65-F5344CB8AC3E}">
        <p14:creationId xmlns:p14="http://schemas.microsoft.com/office/powerpoint/2010/main" val="307714062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Radial </a:t>
            </a:r>
            <a:r>
              <a:rPr lang="nb-NO" dirty="0" err="1" smtClean="0"/>
              <a:t>Categories</a:t>
            </a:r>
            <a:r>
              <a:rPr lang="nb-NO" dirty="0" smtClean="0"/>
              <a:t> </a:t>
            </a:r>
            <a:r>
              <a:rPr lang="nb-NO" dirty="0" err="1" smtClean="0"/>
              <a:t>Within</a:t>
            </a:r>
            <a:r>
              <a:rPr lang="nb-NO" dirty="0" smtClean="0"/>
              <a:t> </a:t>
            </a:r>
            <a:r>
              <a:rPr lang="nb-NO" dirty="0" err="1" smtClean="0"/>
              <a:t>the</a:t>
            </a:r>
            <a:r>
              <a:rPr lang="nb-NO" dirty="0" smtClean="0"/>
              <a:t> Radial </a:t>
            </a:r>
            <a:r>
              <a:rPr lang="nb-NO" dirty="0" err="1" smtClean="0"/>
              <a:t>Category</a:t>
            </a:r>
            <a:r>
              <a:rPr lang="nb-NO" dirty="0" smtClean="0"/>
              <a:t/>
            </a:r>
            <a:br>
              <a:rPr lang="nb-NO" dirty="0" smtClean="0"/>
            </a:br>
            <a:r>
              <a:rPr lang="nb-NO" dirty="0" err="1" smtClean="0"/>
              <a:t>Dative</a:t>
            </a:r>
            <a:r>
              <a:rPr lang="nb-NO" dirty="0" smtClean="0"/>
              <a:t>: a </a:t>
            </a:r>
            <a:r>
              <a:rPr lang="nb-NO" dirty="0" err="1" smtClean="0"/>
              <a:t>receiver</a:t>
            </a:r>
            <a:endParaRPr lang="nb-NO" dirty="0"/>
          </a:p>
        </p:txBody>
      </p:sp>
      <p:sp>
        <p:nvSpPr>
          <p:cNvPr id="6" name="TextBox 5"/>
          <p:cNvSpPr txBox="1"/>
          <p:nvPr/>
        </p:nvSpPr>
        <p:spPr>
          <a:xfrm>
            <a:off x="3561308" y="2173842"/>
            <a:ext cx="2513990" cy="646331"/>
          </a:xfrm>
          <a:prstGeom prst="rect">
            <a:avLst/>
          </a:prstGeom>
          <a:noFill/>
          <a:ln w="38100" cmpd="sng">
            <a:solidFill>
              <a:srgbClr val="000000"/>
            </a:solidFill>
          </a:ln>
        </p:spPr>
        <p:txBody>
          <a:bodyPr wrap="square" rtlCol="0">
            <a:spAutoFit/>
          </a:bodyPr>
          <a:lstStyle/>
          <a:p>
            <a:r>
              <a:rPr lang="nb-NO" b="1" dirty="0" smtClean="0"/>
              <a:t>Giving:</a:t>
            </a:r>
            <a:r>
              <a:rPr lang="nb-NO" dirty="0" smtClean="0"/>
              <a:t> </a:t>
            </a:r>
            <a:r>
              <a:rPr lang="nb-NO" i="1" dirty="0" err="1" smtClean="0"/>
              <a:t>dát</a:t>
            </a:r>
            <a:r>
              <a:rPr lang="nb-NO" dirty="0" smtClean="0"/>
              <a:t> ‘</a:t>
            </a:r>
            <a:r>
              <a:rPr lang="nb-NO" dirty="0" err="1" smtClean="0"/>
              <a:t>give</a:t>
            </a:r>
            <a:r>
              <a:rPr lang="nb-NO" dirty="0" smtClean="0"/>
              <a:t>’</a:t>
            </a:r>
            <a:r>
              <a:rPr lang="nb-NO" i="1" dirty="0" smtClean="0"/>
              <a:t>, </a:t>
            </a:r>
            <a:r>
              <a:rPr lang="nb-NO" i="1" dirty="0" err="1" smtClean="0"/>
              <a:t>poslat</a:t>
            </a:r>
            <a:r>
              <a:rPr lang="nb-NO" i="1" dirty="0" smtClean="0"/>
              <a:t> </a:t>
            </a:r>
            <a:r>
              <a:rPr lang="nb-NO" dirty="0" smtClean="0"/>
              <a:t>‘send’</a:t>
            </a:r>
            <a:r>
              <a:rPr lang="nb-NO" i="1" dirty="0" smtClean="0"/>
              <a:t>, </a:t>
            </a:r>
            <a:r>
              <a:rPr lang="nb-NO" i="1" dirty="0" err="1" smtClean="0"/>
              <a:t>objasnit</a:t>
            </a:r>
            <a:r>
              <a:rPr lang="nb-NO" i="1" dirty="0" smtClean="0"/>
              <a:t> </a:t>
            </a:r>
            <a:r>
              <a:rPr lang="nb-NO" dirty="0" smtClean="0"/>
              <a:t>‘</a:t>
            </a:r>
            <a:r>
              <a:rPr lang="nb-NO" dirty="0" err="1" smtClean="0"/>
              <a:t>explain</a:t>
            </a:r>
            <a:r>
              <a:rPr lang="nb-NO" dirty="0" smtClean="0"/>
              <a:t>’</a:t>
            </a:r>
            <a:endParaRPr lang="nb-NO" dirty="0"/>
          </a:p>
        </p:txBody>
      </p:sp>
      <p:sp>
        <p:nvSpPr>
          <p:cNvPr id="7" name="TextBox 6"/>
          <p:cNvSpPr txBox="1"/>
          <p:nvPr/>
        </p:nvSpPr>
        <p:spPr>
          <a:xfrm>
            <a:off x="3561309" y="3282774"/>
            <a:ext cx="2513990" cy="1200329"/>
          </a:xfrm>
          <a:prstGeom prst="rect">
            <a:avLst/>
          </a:prstGeom>
          <a:noFill/>
          <a:ln>
            <a:solidFill>
              <a:srgbClr val="000000"/>
            </a:solidFill>
          </a:ln>
        </p:spPr>
        <p:txBody>
          <a:bodyPr wrap="square" rtlCol="0">
            <a:spAutoFit/>
          </a:bodyPr>
          <a:lstStyle/>
          <a:p>
            <a:r>
              <a:rPr lang="nb-NO" b="1" dirty="0" smtClean="0"/>
              <a:t>Giving </a:t>
            </a:r>
            <a:r>
              <a:rPr lang="nb-NO" b="1" dirty="0" err="1" smtClean="0"/>
              <a:t>self</a:t>
            </a:r>
            <a:r>
              <a:rPr lang="nb-NO" b="1" dirty="0" smtClean="0"/>
              <a:t>:</a:t>
            </a:r>
            <a:r>
              <a:rPr lang="nb-NO" dirty="0" smtClean="0"/>
              <a:t> </a:t>
            </a:r>
            <a:r>
              <a:rPr lang="nb-NO" i="1" dirty="0" err="1" smtClean="0"/>
              <a:t>představit</a:t>
            </a:r>
            <a:r>
              <a:rPr lang="nb-NO" i="1" dirty="0" smtClean="0"/>
              <a:t> se</a:t>
            </a:r>
            <a:r>
              <a:rPr lang="nb-NO" dirty="0" smtClean="0"/>
              <a:t> ‘introduce </a:t>
            </a:r>
            <a:r>
              <a:rPr lang="nb-NO" dirty="0" err="1" smtClean="0"/>
              <a:t>oneself</a:t>
            </a:r>
            <a:r>
              <a:rPr lang="nb-NO" dirty="0" smtClean="0"/>
              <a:t>’</a:t>
            </a:r>
            <a:r>
              <a:rPr lang="nb-NO" i="1" dirty="0" smtClean="0"/>
              <a:t>, </a:t>
            </a:r>
            <a:r>
              <a:rPr lang="nb-NO" i="1" dirty="0" err="1" smtClean="0"/>
              <a:t>věnovat</a:t>
            </a:r>
            <a:r>
              <a:rPr lang="nb-NO" i="1" dirty="0" smtClean="0"/>
              <a:t> se </a:t>
            </a:r>
            <a:r>
              <a:rPr lang="nb-NO" dirty="0" smtClean="0"/>
              <a:t>‘</a:t>
            </a:r>
            <a:r>
              <a:rPr lang="nb-NO" dirty="0" err="1" smtClean="0"/>
              <a:t>devote</a:t>
            </a:r>
            <a:r>
              <a:rPr lang="nb-NO" dirty="0" smtClean="0"/>
              <a:t> </a:t>
            </a:r>
            <a:r>
              <a:rPr lang="nb-NO" dirty="0" err="1" smtClean="0"/>
              <a:t>oneself</a:t>
            </a:r>
            <a:r>
              <a:rPr lang="nb-NO" dirty="0" smtClean="0"/>
              <a:t>’</a:t>
            </a:r>
            <a:endParaRPr lang="nb-NO" dirty="0"/>
          </a:p>
        </p:txBody>
      </p:sp>
      <p:sp>
        <p:nvSpPr>
          <p:cNvPr id="8" name="TextBox 7"/>
          <p:cNvSpPr txBox="1"/>
          <p:nvPr/>
        </p:nvSpPr>
        <p:spPr>
          <a:xfrm>
            <a:off x="670300" y="2173842"/>
            <a:ext cx="2166448" cy="1200329"/>
          </a:xfrm>
          <a:prstGeom prst="rect">
            <a:avLst/>
          </a:prstGeom>
          <a:noFill/>
          <a:ln>
            <a:solidFill>
              <a:srgbClr val="000000"/>
            </a:solidFill>
          </a:ln>
        </p:spPr>
        <p:txBody>
          <a:bodyPr wrap="square" rtlCol="0">
            <a:spAutoFit/>
          </a:bodyPr>
          <a:lstStyle/>
          <a:p>
            <a:r>
              <a:rPr lang="nb-NO" b="1" dirty="0" smtClean="0"/>
              <a:t>Giving </a:t>
            </a:r>
            <a:r>
              <a:rPr lang="nb-NO" b="1" dirty="0" err="1" smtClean="0"/>
              <a:t>messages</a:t>
            </a:r>
            <a:r>
              <a:rPr lang="nb-NO" b="1" dirty="0" smtClean="0"/>
              <a:t>: </a:t>
            </a:r>
            <a:r>
              <a:rPr lang="nb-NO" i="1" dirty="0" err="1" smtClean="0"/>
              <a:t>vyprávět</a:t>
            </a:r>
            <a:r>
              <a:rPr lang="nb-NO" dirty="0" smtClean="0"/>
              <a:t> ‘</a:t>
            </a:r>
            <a:r>
              <a:rPr lang="nb-NO" dirty="0" err="1" smtClean="0"/>
              <a:t>narrate</a:t>
            </a:r>
            <a:r>
              <a:rPr lang="nb-NO" dirty="0" smtClean="0"/>
              <a:t>’</a:t>
            </a:r>
            <a:r>
              <a:rPr lang="nb-NO" i="1" dirty="0" smtClean="0"/>
              <a:t>, </a:t>
            </a:r>
            <a:r>
              <a:rPr lang="nb-NO" i="1" dirty="0" err="1" smtClean="0"/>
              <a:t>kondolovat</a:t>
            </a:r>
            <a:r>
              <a:rPr lang="nb-NO" i="1" dirty="0" smtClean="0"/>
              <a:t> </a:t>
            </a:r>
            <a:r>
              <a:rPr lang="nb-NO" dirty="0" smtClean="0"/>
              <a:t>‘</a:t>
            </a:r>
            <a:r>
              <a:rPr lang="nb-NO" dirty="0" err="1" smtClean="0"/>
              <a:t>express</a:t>
            </a:r>
            <a:r>
              <a:rPr lang="nb-NO" dirty="0" smtClean="0"/>
              <a:t> </a:t>
            </a:r>
            <a:r>
              <a:rPr lang="nb-NO" dirty="0" err="1" smtClean="0"/>
              <a:t>condolences</a:t>
            </a:r>
            <a:r>
              <a:rPr lang="nb-NO" dirty="0" smtClean="0"/>
              <a:t>’</a:t>
            </a:r>
            <a:endParaRPr lang="nb-NO" dirty="0"/>
          </a:p>
        </p:txBody>
      </p:sp>
      <p:sp>
        <p:nvSpPr>
          <p:cNvPr id="9" name="TextBox 8"/>
          <p:cNvSpPr txBox="1"/>
          <p:nvPr/>
        </p:nvSpPr>
        <p:spPr>
          <a:xfrm>
            <a:off x="6639275" y="2173842"/>
            <a:ext cx="1911140" cy="646331"/>
          </a:xfrm>
          <a:prstGeom prst="rect">
            <a:avLst/>
          </a:prstGeom>
          <a:noFill/>
          <a:ln>
            <a:solidFill>
              <a:srgbClr val="000000"/>
            </a:solidFill>
          </a:ln>
        </p:spPr>
        <p:txBody>
          <a:bodyPr wrap="square" rtlCol="0">
            <a:spAutoFit/>
          </a:bodyPr>
          <a:lstStyle/>
          <a:p>
            <a:r>
              <a:rPr lang="nb-NO" b="1" dirty="0" smtClean="0"/>
              <a:t>Taking: </a:t>
            </a:r>
            <a:r>
              <a:rPr lang="nb-NO" i="1" dirty="0" err="1" smtClean="0"/>
              <a:t>vzít</a:t>
            </a:r>
            <a:r>
              <a:rPr lang="nb-NO" i="1" dirty="0" smtClean="0"/>
              <a:t> </a:t>
            </a:r>
            <a:r>
              <a:rPr lang="nb-NO" dirty="0" smtClean="0"/>
              <a:t>‘</a:t>
            </a:r>
            <a:r>
              <a:rPr lang="nb-NO" dirty="0" err="1" smtClean="0"/>
              <a:t>take</a:t>
            </a:r>
            <a:r>
              <a:rPr lang="nb-NO" dirty="0" smtClean="0"/>
              <a:t>’</a:t>
            </a:r>
            <a:r>
              <a:rPr lang="nb-NO" i="1" dirty="0" smtClean="0"/>
              <a:t>, </a:t>
            </a:r>
            <a:r>
              <a:rPr lang="nb-NO" i="1" dirty="0" err="1" smtClean="0"/>
              <a:t>ukrást</a:t>
            </a:r>
            <a:r>
              <a:rPr lang="nb-NO" i="1" dirty="0" smtClean="0"/>
              <a:t> </a:t>
            </a:r>
            <a:r>
              <a:rPr lang="nb-NO" dirty="0" smtClean="0"/>
              <a:t>‘</a:t>
            </a:r>
            <a:r>
              <a:rPr lang="nb-NO" dirty="0" err="1" smtClean="0"/>
              <a:t>steal</a:t>
            </a:r>
            <a:r>
              <a:rPr lang="nb-NO" dirty="0" smtClean="0"/>
              <a:t>’</a:t>
            </a:r>
            <a:endParaRPr lang="nb-NO" dirty="0"/>
          </a:p>
        </p:txBody>
      </p:sp>
      <p:sp>
        <p:nvSpPr>
          <p:cNvPr id="10" name="TextBox 9"/>
          <p:cNvSpPr txBox="1"/>
          <p:nvPr/>
        </p:nvSpPr>
        <p:spPr>
          <a:xfrm>
            <a:off x="6639275" y="3282774"/>
            <a:ext cx="1911141" cy="923330"/>
          </a:xfrm>
          <a:prstGeom prst="rect">
            <a:avLst/>
          </a:prstGeom>
          <a:noFill/>
          <a:ln>
            <a:solidFill>
              <a:srgbClr val="000000"/>
            </a:solidFill>
          </a:ln>
        </p:spPr>
        <p:txBody>
          <a:bodyPr wrap="square" rtlCol="0">
            <a:spAutoFit/>
          </a:bodyPr>
          <a:lstStyle/>
          <a:p>
            <a:r>
              <a:rPr lang="nb-NO" b="1" dirty="0" smtClean="0"/>
              <a:t>Taking </a:t>
            </a:r>
            <a:r>
              <a:rPr lang="nb-NO" b="1" dirty="0" err="1" smtClean="0"/>
              <a:t>self</a:t>
            </a:r>
            <a:r>
              <a:rPr lang="nb-NO" b="1" dirty="0" smtClean="0"/>
              <a:t>: </a:t>
            </a:r>
            <a:r>
              <a:rPr lang="nb-NO" i="1" dirty="0" err="1" smtClean="0"/>
              <a:t>utéci</a:t>
            </a:r>
            <a:r>
              <a:rPr lang="nb-NO" i="1" dirty="0" smtClean="0"/>
              <a:t> </a:t>
            </a:r>
            <a:r>
              <a:rPr lang="nb-NO" dirty="0" smtClean="0"/>
              <a:t>‘run </a:t>
            </a:r>
            <a:r>
              <a:rPr lang="nb-NO" dirty="0" err="1" smtClean="0"/>
              <a:t>away</a:t>
            </a:r>
            <a:r>
              <a:rPr lang="nb-NO" dirty="0" smtClean="0"/>
              <a:t>’</a:t>
            </a:r>
            <a:r>
              <a:rPr lang="nb-NO" i="1" dirty="0" smtClean="0"/>
              <a:t>, </a:t>
            </a:r>
            <a:r>
              <a:rPr lang="nb-NO" i="1" dirty="0" err="1" smtClean="0"/>
              <a:t>chybět</a:t>
            </a:r>
            <a:r>
              <a:rPr lang="nb-NO" i="1" dirty="0" smtClean="0"/>
              <a:t> </a:t>
            </a:r>
            <a:r>
              <a:rPr lang="nb-NO" dirty="0" smtClean="0"/>
              <a:t>‘be </a:t>
            </a:r>
            <a:r>
              <a:rPr lang="nb-NO" dirty="0" err="1" smtClean="0"/>
              <a:t>lacking</a:t>
            </a:r>
            <a:r>
              <a:rPr lang="nb-NO" dirty="0" smtClean="0"/>
              <a:t>’</a:t>
            </a:r>
            <a:endParaRPr lang="nb-NO" dirty="0"/>
          </a:p>
        </p:txBody>
      </p:sp>
      <p:cxnSp>
        <p:nvCxnSpPr>
          <p:cNvPr id="12" name="Straight Connector 11"/>
          <p:cNvCxnSpPr/>
          <p:nvPr/>
        </p:nvCxnSpPr>
        <p:spPr>
          <a:xfrm>
            <a:off x="2836748" y="2474971"/>
            <a:ext cx="72456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3"/>
            <a:endCxn id="9" idx="1"/>
          </p:cNvCxnSpPr>
          <p:nvPr/>
        </p:nvCxnSpPr>
        <p:spPr>
          <a:xfrm>
            <a:off x="6075298" y="2497008"/>
            <a:ext cx="5639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075298" y="3776750"/>
            <a:ext cx="5639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6" idx="2"/>
            <a:endCxn id="7" idx="0"/>
          </p:cNvCxnSpPr>
          <p:nvPr/>
        </p:nvCxnSpPr>
        <p:spPr>
          <a:xfrm>
            <a:off x="4818303" y="2820173"/>
            <a:ext cx="1" cy="46260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549490" y="2820173"/>
            <a:ext cx="1" cy="46260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221393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Radial </a:t>
            </a:r>
            <a:r>
              <a:rPr lang="nb-NO" dirty="0" err="1" smtClean="0"/>
              <a:t>Categories</a:t>
            </a:r>
            <a:r>
              <a:rPr lang="nb-NO" dirty="0" smtClean="0"/>
              <a:t> </a:t>
            </a:r>
            <a:r>
              <a:rPr lang="nb-NO" dirty="0" err="1" smtClean="0"/>
              <a:t>Within</a:t>
            </a:r>
            <a:r>
              <a:rPr lang="nb-NO" dirty="0" smtClean="0"/>
              <a:t> </a:t>
            </a:r>
            <a:r>
              <a:rPr lang="nb-NO" dirty="0" err="1" smtClean="0"/>
              <a:t>the</a:t>
            </a:r>
            <a:r>
              <a:rPr lang="nb-NO" dirty="0" smtClean="0"/>
              <a:t> Radial </a:t>
            </a:r>
            <a:r>
              <a:rPr lang="nb-NO" dirty="0" err="1" smtClean="0"/>
              <a:t>Category</a:t>
            </a:r>
            <a:r>
              <a:rPr lang="nb-NO" dirty="0" smtClean="0"/>
              <a:t/>
            </a:r>
            <a:br>
              <a:rPr lang="nb-NO" dirty="0" smtClean="0"/>
            </a:br>
            <a:r>
              <a:rPr lang="nb-NO" dirty="0" err="1" smtClean="0"/>
              <a:t>Dative</a:t>
            </a:r>
            <a:r>
              <a:rPr lang="nb-NO" dirty="0" smtClean="0"/>
              <a:t>: an </a:t>
            </a:r>
            <a:r>
              <a:rPr lang="nb-NO" dirty="0" err="1" smtClean="0"/>
              <a:t>experiencer</a:t>
            </a:r>
            <a:endParaRPr lang="nb-NO" dirty="0"/>
          </a:p>
        </p:txBody>
      </p:sp>
      <p:sp>
        <p:nvSpPr>
          <p:cNvPr id="6" name="TextBox 5"/>
          <p:cNvSpPr txBox="1"/>
          <p:nvPr/>
        </p:nvSpPr>
        <p:spPr>
          <a:xfrm>
            <a:off x="2087116" y="3555170"/>
            <a:ext cx="2513990" cy="646331"/>
          </a:xfrm>
          <a:prstGeom prst="rect">
            <a:avLst/>
          </a:prstGeom>
          <a:noFill/>
          <a:ln w="38100" cmpd="sng">
            <a:solidFill>
              <a:srgbClr val="000000"/>
            </a:solidFill>
          </a:ln>
        </p:spPr>
        <p:txBody>
          <a:bodyPr wrap="square" rtlCol="0">
            <a:spAutoFit/>
          </a:bodyPr>
          <a:lstStyle/>
          <a:p>
            <a:r>
              <a:rPr lang="nb-NO" b="1" dirty="0" smtClean="0"/>
              <a:t>Benefit:</a:t>
            </a:r>
            <a:r>
              <a:rPr lang="nb-NO" dirty="0" smtClean="0"/>
              <a:t> </a:t>
            </a:r>
            <a:r>
              <a:rPr lang="nb-NO" i="1" dirty="0" err="1" smtClean="0"/>
              <a:t>prospět</a:t>
            </a:r>
            <a:r>
              <a:rPr lang="nb-NO" i="1" dirty="0" smtClean="0"/>
              <a:t> </a:t>
            </a:r>
            <a:r>
              <a:rPr lang="nb-NO" dirty="0" smtClean="0"/>
              <a:t>‘</a:t>
            </a:r>
            <a:r>
              <a:rPr lang="nb-NO" dirty="0" err="1" smtClean="0"/>
              <a:t>benefit</a:t>
            </a:r>
            <a:r>
              <a:rPr lang="nb-NO" dirty="0" smtClean="0"/>
              <a:t>’</a:t>
            </a:r>
            <a:r>
              <a:rPr lang="nb-NO" i="1" dirty="0" smtClean="0"/>
              <a:t>, </a:t>
            </a:r>
            <a:r>
              <a:rPr lang="nb-NO" i="1" dirty="0" err="1" smtClean="0"/>
              <a:t>slušet</a:t>
            </a:r>
            <a:r>
              <a:rPr lang="nb-NO" i="1" dirty="0" smtClean="0"/>
              <a:t> </a:t>
            </a:r>
            <a:r>
              <a:rPr lang="nb-NO" dirty="0" smtClean="0"/>
              <a:t>‘</a:t>
            </a:r>
            <a:r>
              <a:rPr lang="nb-NO" dirty="0" err="1" smtClean="0"/>
              <a:t>suit</a:t>
            </a:r>
            <a:r>
              <a:rPr lang="nb-NO" dirty="0" smtClean="0"/>
              <a:t>’</a:t>
            </a:r>
            <a:endParaRPr lang="nb-NO" dirty="0"/>
          </a:p>
        </p:txBody>
      </p:sp>
      <p:sp>
        <p:nvSpPr>
          <p:cNvPr id="7" name="TextBox 6"/>
          <p:cNvSpPr txBox="1"/>
          <p:nvPr/>
        </p:nvSpPr>
        <p:spPr>
          <a:xfrm>
            <a:off x="3344112" y="4664102"/>
            <a:ext cx="2513990" cy="1200329"/>
          </a:xfrm>
          <a:prstGeom prst="rect">
            <a:avLst/>
          </a:prstGeom>
          <a:noFill/>
          <a:ln>
            <a:solidFill>
              <a:srgbClr val="000000"/>
            </a:solidFill>
          </a:ln>
        </p:spPr>
        <p:txBody>
          <a:bodyPr wrap="square" rtlCol="0">
            <a:spAutoFit/>
          </a:bodyPr>
          <a:lstStyle/>
          <a:p>
            <a:r>
              <a:rPr lang="nb-NO" b="1" dirty="0" err="1" smtClean="0"/>
              <a:t>Possession</a:t>
            </a:r>
            <a:r>
              <a:rPr lang="nb-NO" b="1" dirty="0" smtClean="0"/>
              <a:t>:</a:t>
            </a:r>
            <a:r>
              <a:rPr lang="nb-NO" dirty="0" smtClean="0"/>
              <a:t> </a:t>
            </a:r>
            <a:r>
              <a:rPr lang="nb-NO" i="1" dirty="0" err="1" smtClean="0"/>
              <a:t>umýt</a:t>
            </a:r>
            <a:r>
              <a:rPr lang="nb-NO" i="1" dirty="0" smtClean="0"/>
              <a:t> si </a:t>
            </a:r>
            <a:r>
              <a:rPr lang="nb-NO" i="1" dirty="0" err="1" smtClean="0"/>
              <a:t>ruce</a:t>
            </a:r>
            <a:r>
              <a:rPr lang="nb-NO" i="1" dirty="0" smtClean="0"/>
              <a:t> </a:t>
            </a:r>
            <a:r>
              <a:rPr lang="nb-NO" dirty="0" smtClean="0"/>
              <a:t>‘</a:t>
            </a:r>
            <a:r>
              <a:rPr lang="nb-NO" dirty="0" err="1" smtClean="0"/>
              <a:t>wash</a:t>
            </a:r>
            <a:r>
              <a:rPr lang="nb-NO" dirty="0" smtClean="0"/>
              <a:t> </a:t>
            </a:r>
            <a:r>
              <a:rPr lang="nb-NO" dirty="0" err="1" smtClean="0"/>
              <a:t>one’s</a:t>
            </a:r>
            <a:r>
              <a:rPr lang="nb-NO" dirty="0" smtClean="0"/>
              <a:t> hands’</a:t>
            </a:r>
            <a:r>
              <a:rPr lang="nb-NO" i="1" dirty="0" smtClean="0"/>
              <a:t>, </a:t>
            </a:r>
            <a:r>
              <a:rPr lang="nb-NO" i="1" dirty="0" err="1" smtClean="0"/>
              <a:t>zlomit</a:t>
            </a:r>
            <a:r>
              <a:rPr lang="nb-NO" i="1" dirty="0" smtClean="0"/>
              <a:t> si </a:t>
            </a:r>
            <a:r>
              <a:rPr lang="nb-NO" i="1" dirty="0" err="1" smtClean="0"/>
              <a:t>nohu</a:t>
            </a:r>
            <a:r>
              <a:rPr lang="nb-NO" i="1" dirty="0" smtClean="0"/>
              <a:t> </a:t>
            </a:r>
            <a:r>
              <a:rPr lang="nb-NO" dirty="0" smtClean="0"/>
              <a:t>‘break </a:t>
            </a:r>
            <a:r>
              <a:rPr lang="nb-NO" dirty="0" err="1"/>
              <a:t>one’s</a:t>
            </a:r>
            <a:r>
              <a:rPr lang="nb-NO" dirty="0"/>
              <a:t> </a:t>
            </a:r>
            <a:r>
              <a:rPr lang="nb-NO" dirty="0" smtClean="0"/>
              <a:t>leg’</a:t>
            </a:r>
            <a:endParaRPr lang="nb-NO" dirty="0"/>
          </a:p>
        </p:txBody>
      </p:sp>
      <p:sp>
        <p:nvSpPr>
          <p:cNvPr id="8" name="TextBox 7"/>
          <p:cNvSpPr txBox="1"/>
          <p:nvPr/>
        </p:nvSpPr>
        <p:spPr>
          <a:xfrm>
            <a:off x="2440218" y="1870635"/>
            <a:ext cx="4321775" cy="1200329"/>
          </a:xfrm>
          <a:prstGeom prst="rect">
            <a:avLst/>
          </a:prstGeom>
          <a:noFill/>
          <a:ln>
            <a:solidFill>
              <a:srgbClr val="000000"/>
            </a:solidFill>
          </a:ln>
        </p:spPr>
        <p:txBody>
          <a:bodyPr wrap="square" rtlCol="0">
            <a:spAutoFit/>
          </a:bodyPr>
          <a:lstStyle/>
          <a:p>
            <a:r>
              <a:rPr lang="nb-NO" b="1" dirty="0" smtClean="0"/>
              <a:t>Age, </a:t>
            </a:r>
            <a:r>
              <a:rPr lang="nb-NO" b="1" dirty="0" err="1" smtClean="0"/>
              <a:t>environment</a:t>
            </a:r>
            <a:r>
              <a:rPr lang="nb-NO" b="1" dirty="0" smtClean="0"/>
              <a:t>, </a:t>
            </a:r>
            <a:r>
              <a:rPr lang="nb-NO" b="1" dirty="0" err="1" smtClean="0"/>
              <a:t>emotions</a:t>
            </a:r>
            <a:r>
              <a:rPr lang="nb-NO" b="1" dirty="0" smtClean="0"/>
              <a:t>, </a:t>
            </a:r>
            <a:r>
              <a:rPr lang="nb-NO" b="1" dirty="0" err="1" smtClean="0"/>
              <a:t>need</a:t>
            </a:r>
            <a:r>
              <a:rPr lang="nb-NO" b="1" dirty="0" smtClean="0"/>
              <a:t>: </a:t>
            </a:r>
            <a:r>
              <a:rPr lang="nb-NO" i="1" dirty="0" err="1" smtClean="0"/>
              <a:t>Kolik</a:t>
            </a:r>
            <a:r>
              <a:rPr lang="nb-NO" i="1" dirty="0" smtClean="0"/>
              <a:t> </a:t>
            </a:r>
            <a:r>
              <a:rPr lang="nb-NO" i="1" dirty="0" err="1" smtClean="0"/>
              <a:t>je</a:t>
            </a:r>
            <a:r>
              <a:rPr lang="nb-NO" i="1" dirty="0" smtClean="0"/>
              <a:t> </a:t>
            </a:r>
            <a:r>
              <a:rPr lang="nb-NO" i="1" dirty="0" err="1" smtClean="0"/>
              <a:t>vám</a:t>
            </a:r>
            <a:r>
              <a:rPr lang="nb-NO" i="1" dirty="0" smtClean="0"/>
              <a:t> let </a:t>
            </a:r>
            <a:r>
              <a:rPr lang="nb-NO" dirty="0" smtClean="0"/>
              <a:t>‘</a:t>
            </a:r>
            <a:r>
              <a:rPr lang="nb-NO" dirty="0" err="1" smtClean="0"/>
              <a:t>how</a:t>
            </a:r>
            <a:r>
              <a:rPr lang="nb-NO" dirty="0" smtClean="0"/>
              <a:t> </a:t>
            </a:r>
            <a:r>
              <a:rPr lang="nb-NO" dirty="0" err="1" smtClean="0"/>
              <a:t>old</a:t>
            </a:r>
            <a:r>
              <a:rPr lang="nb-NO" dirty="0" smtClean="0"/>
              <a:t> </a:t>
            </a:r>
            <a:r>
              <a:rPr lang="nb-NO" dirty="0" err="1" smtClean="0"/>
              <a:t>are</a:t>
            </a:r>
            <a:r>
              <a:rPr lang="nb-NO" dirty="0" smtClean="0"/>
              <a:t> </a:t>
            </a:r>
            <a:r>
              <a:rPr lang="nb-NO" dirty="0" err="1" smtClean="0"/>
              <a:t>you</a:t>
            </a:r>
            <a:r>
              <a:rPr lang="nb-NO" dirty="0" smtClean="0"/>
              <a:t>’</a:t>
            </a:r>
            <a:r>
              <a:rPr lang="nb-NO" i="1" dirty="0" smtClean="0"/>
              <a:t>, </a:t>
            </a:r>
            <a:r>
              <a:rPr lang="nb-NO" i="1" dirty="0" err="1" smtClean="0"/>
              <a:t>je</a:t>
            </a:r>
            <a:r>
              <a:rPr lang="nb-NO" i="1" dirty="0" smtClean="0"/>
              <a:t> mi </a:t>
            </a:r>
            <a:r>
              <a:rPr lang="nb-NO" i="1" dirty="0" err="1" smtClean="0"/>
              <a:t>zima</a:t>
            </a:r>
            <a:r>
              <a:rPr lang="nb-NO" i="1" dirty="0" smtClean="0"/>
              <a:t> </a:t>
            </a:r>
            <a:r>
              <a:rPr lang="nb-NO" dirty="0" smtClean="0"/>
              <a:t>‘I </a:t>
            </a:r>
            <a:r>
              <a:rPr lang="nb-NO" dirty="0" err="1" smtClean="0"/>
              <a:t>feel</a:t>
            </a:r>
            <a:r>
              <a:rPr lang="nb-NO" dirty="0" smtClean="0"/>
              <a:t> </a:t>
            </a:r>
            <a:r>
              <a:rPr lang="nb-NO" dirty="0" err="1" smtClean="0"/>
              <a:t>cold</a:t>
            </a:r>
            <a:r>
              <a:rPr lang="nb-NO" dirty="0" smtClean="0"/>
              <a:t>’, </a:t>
            </a:r>
            <a:r>
              <a:rPr lang="nb-NO" i="1" dirty="0" err="1" smtClean="0"/>
              <a:t>je</a:t>
            </a:r>
            <a:r>
              <a:rPr lang="nb-NO" i="1" dirty="0" smtClean="0"/>
              <a:t> </a:t>
            </a:r>
            <a:r>
              <a:rPr lang="nb-NO" i="1" dirty="0" err="1" smtClean="0"/>
              <a:t>nám</a:t>
            </a:r>
            <a:r>
              <a:rPr lang="nb-NO" i="1" dirty="0" smtClean="0"/>
              <a:t> </a:t>
            </a:r>
            <a:r>
              <a:rPr lang="nb-NO" i="1" dirty="0" err="1" smtClean="0"/>
              <a:t>líto</a:t>
            </a:r>
            <a:r>
              <a:rPr lang="nb-NO" i="1" dirty="0" smtClean="0"/>
              <a:t> </a:t>
            </a:r>
            <a:r>
              <a:rPr lang="nb-NO" dirty="0" smtClean="0"/>
              <a:t>‘</a:t>
            </a:r>
            <a:r>
              <a:rPr lang="nb-NO" dirty="0" err="1" smtClean="0"/>
              <a:t>We</a:t>
            </a:r>
            <a:r>
              <a:rPr lang="nb-NO" dirty="0" smtClean="0"/>
              <a:t> </a:t>
            </a:r>
            <a:r>
              <a:rPr lang="nb-NO" dirty="0" err="1"/>
              <a:t>feel</a:t>
            </a:r>
            <a:r>
              <a:rPr lang="nb-NO" dirty="0"/>
              <a:t> </a:t>
            </a:r>
            <a:r>
              <a:rPr lang="nb-NO" dirty="0" err="1" smtClean="0"/>
              <a:t>sorry</a:t>
            </a:r>
            <a:r>
              <a:rPr lang="nb-NO" dirty="0" smtClean="0"/>
              <a:t>’, </a:t>
            </a:r>
            <a:r>
              <a:rPr lang="nb-NO" i="1" dirty="0" err="1" smtClean="0"/>
              <a:t>je</a:t>
            </a:r>
            <a:r>
              <a:rPr lang="nb-NO" i="1" dirty="0" smtClean="0"/>
              <a:t> ti to </a:t>
            </a:r>
            <a:r>
              <a:rPr lang="nb-NO" i="1" dirty="0" err="1" smtClean="0"/>
              <a:t>třeba</a:t>
            </a:r>
            <a:r>
              <a:rPr lang="nb-NO" i="1" dirty="0" smtClean="0"/>
              <a:t> </a:t>
            </a:r>
            <a:r>
              <a:rPr lang="nb-NO" dirty="0" smtClean="0"/>
              <a:t>‘do </a:t>
            </a:r>
            <a:r>
              <a:rPr lang="nb-NO" dirty="0" err="1" smtClean="0"/>
              <a:t>you</a:t>
            </a:r>
            <a:r>
              <a:rPr lang="nb-NO" dirty="0" smtClean="0"/>
              <a:t> </a:t>
            </a:r>
            <a:r>
              <a:rPr lang="nb-NO" dirty="0" err="1" smtClean="0"/>
              <a:t>need</a:t>
            </a:r>
            <a:r>
              <a:rPr lang="nb-NO" dirty="0" smtClean="0"/>
              <a:t> </a:t>
            </a:r>
            <a:r>
              <a:rPr lang="nb-NO" dirty="0" err="1" smtClean="0"/>
              <a:t>that</a:t>
            </a:r>
            <a:r>
              <a:rPr lang="nb-NO" dirty="0" smtClean="0"/>
              <a:t>’</a:t>
            </a:r>
            <a:endParaRPr lang="nb-NO" dirty="0"/>
          </a:p>
        </p:txBody>
      </p:sp>
      <p:sp>
        <p:nvSpPr>
          <p:cNvPr id="9" name="TextBox 8"/>
          <p:cNvSpPr txBox="1"/>
          <p:nvPr/>
        </p:nvSpPr>
        <p:spPr>
          <a:xfrm>
            <a:off x="5165083" y="3555170"/>
            <a:ext cx="2133782" cy="646331"/>
          </a:xfrm>
          <a:prstGeom prst="rect">
            <a:avLst/>
          </a:prstGeom>
          <a:noFill/>
          <a:ln w="38100" cmpd="sng">
            <a:solidFill>
              <a:srgbClr val="000000"/>
            </a:solidFill>
          </a:ln>
        </p:spPr>
        <p:txBody>
          <a:bodyPr wrap="square" rtlCol="0">
            <a:spAutoFit/>
          </a:bodyPr>
          <a:lstStyle/>
          <a:p>
            <a:r>
              <a:rPr lang="nb-NO" b="1" dirty="0" smtClean="0"/>
              <a:t>Harm:</a:t>
            </a:r>
            <a:r>
              <a:rPr lang="nb-NO" dirty="0" smtClean="0"/>
              <a:t> </a:t>
            </a:r>
            <a:r>
              <a:rPr lang="nb-NO" i="1" dirty="0" err="1" smtClean="0"/>
              <a:t>ublížit</a:t>
            </a:r>
            <a:r>
              <a:rPr lang="nb-NO" i="1" dirty="0" smtClean="0"/>
              <a:t> </a:t>
            </a:r>
            <a:r>
              <a:rPr lang="nb-NO" dirty="0" smtClean="0"/>
              <a:t>‘harm’</a:t>
            </a:r>
            <a:r>
              <a:rPr lang="nb-NO" i="1" dirty="0" smtClean="0"/>
              <a:t>, </a:t>
            </a:r>
            <a:r>
              <a:rPr lang="nb-NO" i="1" dirty="0" err="1" smtClean="0"/>
              <a:t>vadit</a:t>
            </a:r>
            <a:r>
              <a:rPr lang="nb-NO" i="1" dirty="0" smtClean="0"/>
              <a:t> </a:t>
            </a:r>
            <a:r>
              <a:rPr lang="nb-NO" dirty="0" smtClean="0"/>
              <a:t>‘</a:t>
            </a:r>
            <a:r>
              <a:rPr lang="nb-NO" dirty="0" err="1" smtClean="0"/>
              <a:t>bother</a:t>
            </a:r>
            <a:r>
              <a:rPr lang="nb-NO" dirty="0" smtClean="0"/>
              <a:t>’</a:t>
            </a:r>
            <a:endParaRPr lang="nb-NO" dirty="0"/>
          </a:p>
        </p:txBody>
      </p:sp>
      <p:cxnSp>
        <p:nvCxnSpPr>
          <p:cNvPr id="12" name="Straight Connector 11"/>
          <p:cNvCxnSpPr>
            <a:stCxn id="6" idx="0"/>
            <a:endCxn id="8" idx="2"/>
          </p:cNvCxnSpPr>
          <p:nvPr/>
        </p:nvCxnSpPr>
        <p:spPr>
          <a:xfrm flipV="1">
            <a:off x="3344111" y="3070964"/>
            <a:ext cx="1256995" cy="4842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3"/>
            <a:endCxn id="9" idx="1"/>
          </p:cNvCxnSpPr>
          <p:nvPr/>
        </p:nvCxnSpPr>
        <p:spPr>
          <a:xfrm>
            <a:off x="4601106" y="3878336"/>
            <a:ext cx="5639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6" idx="2"/>
            <a:endCxn id="7" idx="0"/>
          </p:cNvCxnSpPr>
          <p:nvPr/>
        </p:nvCxnSpPr>
        <p:spPr>
          <a:xfrm>
            <a:off x="3344111" y="4201501"/>
            <a:ext cx="1256996" cy="46260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7" idx="0"/>
          </p:cNvCxnSpPr>
          <p:nvPr/>
        </p:nvCxnSpPr>
        <p:spPr>
          <a:xfrm flipH="1">
            <a:off x="4601107" y="4201501"/>
            <a:ext cx="1474191" cy="46260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8" idx="2"/>
            <a:endCxn id="9" idx="0"/>
          </p:cNvCxnSpPr>
          <p:nvPr/>
        </p:nvCxnSpPr>
        <p:spPr>
          <a:xfrm>
            <a:off x="4601106" y="3070964"/>
            <a:ext cx="1630868" cy="4842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00876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Radial </a:t>
            </a:r>
            <a:r>
              <a:rPr lang="nb-NO" dirty="0" err="1" smtClean="0"/>
              <a:t>Categories</a:t>
            </a:r>
            <a:r>
              <a:rPr lang="nb-NO" dirty="0" smtClean="0"/>
              <a:t> </a:t>
            </a:r>
            <a:r>
              <a:rPr lang="nb-NO" dirty="0" err="1" smtClean="0"/>
              <a:t>Within</a:t>
            </a:r>
            <a:r>
              <a:rPr lang="nb-NO" dirty="0" smtClean="0"/>
              <a:t> </a:t>
            </a:r>
            <a:r>
              <a:rPr lang="nb-NO" dirty="0" err="1" smtClean="0"/>
              <a:t>the</a:t>
            </a:r>
            <a:r>
              <a:rPr lang="nb-NO" dirty="0" smtClean="0"/>
              <a:t> Radial </a:t>
            </a:r>
            <a:r>
              <a:rPr lang="nb-NO" dirty="0" err="1" smtClean="0"/>
              <a:t>Category</a:t>
            </a:r>
            <a:r>
              <a:rPr lang="nb-NO" dirty="0" smtClean="0"/>
              <a:t/>
            </a:r>
            <a:br>
              <a:rPr lang="nb-NO" dirty="0" smtClean="0"/>
            </a:br>
            <a:r>
              <a:rPr lang="nb-NO" dirty="0" err="1" smtClean="0"/>
              <a:t>Dative</a:t>
            </a:r>
            <a:r>
              <a:rPr lang="nb-NO" dirty="0" smtClean="0"/>
              <a:t>: a </a:t>
            </a:r>
            <a:r>
              <a:rPr lang="nb-NO" dirty="0" err="1" smtClean="0"/>
              <a:t>competitor</a:t>
            </a:r>
            <a:endParaRPr lang="nb-NO" dirty="0"/>
          </a:p>
        </p:txBody>
      </p:sp>
      <p:sp>
        <p:nvSpPr>
          <p:cNvPr id="6" name="TextBox 5"/>
          <p:cNvSpPr txBox="1"/>
          <p:nvPr/>
        </p:nvSpPr>
        <p:spPr>
          <a:xfrm>
            <a:off x="3561308" y="2173842"/>
            <a:ext cx="2513990" cy="923330"/>
          </a:xfrm>
          <a:prstGeom prst="rect">
            <a:avLst/>
          </a:prstGeom>
          <a:noFill/>
          <a:ln w="38100" cmpd="sng">
            <a:solidFill>
              <a:srgbClr val="000000"/>
            </a:solidFill>
          </a:ln>
        </p:spPr>
        <p:txBody>
          <a:bodyPr wrap="square" rtlCol="0">
            <a:spAutoFit/>
          </a:bodyPr>
          <a:lstStyle/>
          <a:p>
            <a:r>
              <a:rPr lang="nb-NO" b="1" dirty="0" err="1" smtClean="0"/>
              <a:t>Matched</a:t>
            </a:r>
            <a:r>
              <a:rPr lang="nb-NO" b="1" dirty="0" smtClean="0"/>
              <a:t> Forces:</a:t>
            </a:r>
            <a:r>
              <a:rPr lang="nb-NO" dirty="0" smtClean="0"/>
              <a:t> </a:t>
            </a:r>
            <a:r>
              <a:rPr lang="nb-NO" i="1" dirty="0" err="1" smtClean="0"/>
              <a:t>podobat</a:t>
            </a:r>
            <a:r>
              <a:rPr lang="nb-NO" i="1" dirty="0" smtClean="0"/>
              <a:t> se </a:t>
            </a:r>
            <a:r>
              <a:rPr lang="nb-NO" dirty="0" smtClean="0"/>
              <a:t>‘be </a:t>
            </a:r>
            <a:r>
              <a:rPr lang="nb-NO" dirty="0" err="1" smtClean="0"/>
              <a:t>similar</a:t>
            </a:r>
            <a:r>
              <a:rPr lang="nb-NO" dirty="0" smtClean="0"/>
              <a:t>’</a:t>
            </a:r>
            <a:r>
              <a:rPr lang="nb-NO" i="1" dirty="0" smtClean="0"/>
              <a:t>, </a:t>
            </a:r>
            <a:r>
              <a:rPr lang="nb-NO" i="1" dirty="0" err="1" smtClean="0"/>
              <a:t>rovnat</a:t>
            </a:r>
            <a:r>
              <a:rPr lang="nb-NO" i="1" dirty="0" smtClean="0"/>
              <a:t> se </a:t>
            </a:r>
            <a:r>
              <a:rPr lang="nb-NO" dirty="0" smtClean="0"/>
              <a:t>‘be </a:t>
            </a:r>
            <a:r>
              <a:rPr lang="nb-NO" dirty="0" err="1" smtClean="0"/>
              <a:t>equal</a:t>
            </a:r>
            <a:r>
              <a:rPr lang="nb-NO" dirty="0" smtClean="0"/>
              <a:t>’</a:t>
            </a:r>
            <a:endParaRPr lang="nb-NO" dirty="0"/>
          </a:p>
        </p:txBody>
      </p:sp>
      <p:sp>
        <p:nvSpPr>
          <p:cNvPr id="8" name="TextBox 7"/>
          <p:cNvSpPr txBox="1"/>
          <p:nvPr/>
        </p:nvSpPr>
        <p:spPr>
          <a:xfrm>
            <a:off x="492432" y="2173842"/>
            <a:ext cx="2344316" cy="923330"/>
          </a:xfrm>
          <a:prstGeom prst="rect">
            <a:avLst/>
          </a:prstGeom>
          <a:noFill/>
          <a:ln>
            <a:solidFill>
              <a:srgbClr val="000000"/>
            </a:solidFill>
          </a:ln>
        </p:spPr>
        <p:txBody>
          <a:bodyPr wrap="square" rtlCol="0">
            <a:spAutoFit/>
          </a:bodyPr>
          <a:lstStyle/>
          <a:p>
            <a:r>
              <a:rPr lang="nb-NO" b="1" dirty="0" err="1" smtClean="0"/>
              <a:t>Submission</a:t>
            </a:r>
            <a:r>
              <a:rPr lang="nb-NO" b="1" dirty="0" smtClean="0"/>
              <a:t>: </a:t>
            </a:r>
            <a:r>
              <a:rPr lang="nb-NO" i="1" dirty="0" err="1" smtClean="0"/>
              <a:t>podrobit</a:t>
            </a:r>
            <a:r>
              <a:rPr lang="nb-NO" i="1" dirty="0" smtClean="0"/>
              <a:t> se </a:t>
            </a:r>
            <a:r>
              <a:rPr lang="nb-NO" dirty="0" smtClean="0"/>
              <a:t>‘</a:t>
            </a:r>
            <a:r>
              <a:rPr lang="nb-NO" dirty="0" err="1" smtClean="0"/>
              <a:t>submit</a:t>
            </a:r>
            <a:r>
              <a:rPr lang="nb-NO" dirty="0" smtClean="0"/>
              <a:t> to’</a:t>
            </a:r>
            <a:r>
              <a:rPr lang="nb-NO" i="1" dirty="0" smtClean="0"/>
              <a:t>, </a:t>
            </a:r>
            <a:r>
              <a:rPr lang="nb-NO" i="1" dirty="0" err="1" smtClean="0"/>
              <a:t>pokořit</a:t>
            </a:r>
            <a:r>
              <a:rPr lang="nb-NO" i="1" dirty="0" smtClean="0"/>
              <a:t> se </a:t>
            </a:r>
            <a:r>
              <a:rPr lang="nb-NO" dirty="0" smtClean="0"/>
              <a:t>‘</a:t>
            </a:r>
            <a:r>
              <a:rPr lang="nb-NO" dirty="0" err="1" smtClean="0"/>
              <a:t>surrender</a:t>
            </a:r>
            <a:r>
              <a:rPr lang="nb-NO" dirty="0" smtClean="0"/>
              <a:t>’</a:t>
            </a:r>
            <a:endParaRPr lang="nb-NO" dirty="0"/>
          </a:p>
        </p:txBody>
      </p:sp>
      <p:sp>
        <p:nvSpPr>
          <p:cNvPr id="9" name="TextBox 8"/>
          <p:cNvSpPr txBox="1"/>
          <p:nvPr/>
        </p:nvSpPr>
        <p:spPr>
          <a:xfrm>
            <a:off x="6639275" y="2173842"/>
            <a:ext cx="1911140" cy="923330"/>
          </a:xfrm>
          <a:prstGeom prst="rect">
            <a:avLst/>
          </a:prstGeom>
          <a:noFill/>
          <a:ln>
            <a:solidFill>
              <a:srgbClr val="000000"/>
            </a:solidFill>
          </a:ln>
        </p:spPr>
        <p:txBody>
          <a:bodyPr wrap="square" rtlCol="0">
            <a:spAutoFit/>
          </a:bodyPr>
          <a:lstStyle/>
          <a:p>
            <a:r>
              <a:rPr lang="nb-NO" b="1" dirty="0" err="1" smtClean="0"/>
              <a:t>Domination</a:t>
            </a:r>
            <a:r>
              <a:rPr lang="nb-NO" b="1" dirty="0" smtClean="0"/>
              <a:t>: </a:t>
            </a:r>
            <a:r>
              <a:rPr lang="nb-NO" i="1" dirty="0" err="1" smtClean="0"/>
              <a:t>vládnout</a:t>
            </a:r>
            <a:r>
              <a:rPr lang="nb-NO" i="1" dirty="0" smtClean="0"/>
              <a:t> </a:t>
            </a:r>
            <a:r>
              <a:rPr lang="nb-NO" dirty="0" smtClean="0"/>
              <a:t>‘</a:t>
            </a:r>
            <a:r>
              <a:rPr lang="nb-NO" dirty="0" err="1" smtClean="0"/>
              <a:t>govern</a:t>
            </a:r>
            <a:r>
              <a:rPr lang="nb-NO" dirty="0" smtClean="0"/>
              <a:t>’</a:t>
            </a:r>
            <a:r>
              <a:rPr lang="nb-NO" i="1" dirty="0" smtClean="0"/>
              <a:t>, </a:t>
            </a:r>
            <a:r>
              <a:rPr lang="nb-NO" i="1" dirty="0" err="1" smtClean="0"/>
              <a:t>vévodit</a:t>
            </a:r>
            <a:r>
              <a:rPr lang="nb-NO" i="1" dirty="0" smtClean="0"/>
              <a:t> </a:t>
            </a:r>
            <a:r>
              <a:rPr lang="nb-NO" dirty="0" smtClean="0"/>
              <a:t>‘</a:t>
            </a:r>
            <a:r>
              <a:rPr lang="nb-NO" dirty="0" err="1" smtClean="0"/>
              <a:t>rule</a:t>
            </a:r>
            <a:r>
              <a:rPr lang="nb-NO" dirty="0" smtClean="0"/>
              <a:t> over’</a:t>
            </a:r>
            <a:endParaRPr lang="nb-NO" dirty="0"/>
          </a:p>
        </p:txBody>
      </p:sp>
      <p:cxnSp>
        <p:nvCxnSpPr>
          <p:cNvPr id="12" name="Straight Connector 11"/>
          <p:cNvCxnSpPr/>
          <p:nvPr/>
        </p:nvCxnSpPr>
        <p:spPr>
          <a:xfrm>
            <a:off x="2836748" y="2635507"/>
            <a:ext cx="72456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3"/>
            <a:endCxn id="9" idx="1"/>
          </p:cNvCxnSpPr>
          <p:nvPr/>
        </p:nvCxnSpPr>
        <p:spPr>
          <a:xfrm>
            <a:off x="6075298" y="2635507"/>
            <a:ext cx="5639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990771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North </a:t>
            </a:r>
            <a:r>
              <a:rPr lang="nb-NO" dirty="0" err="1"/>
              <a:t>Saami</a:t>
            </a:r>
            <a:r>
              <a:rPr lang="nb-NO" dirty="0"/>
              <a:t> </a:t>
            </a:r>
            <a:r>
              <a:rPr lang="nb-NO" dirty="0" err="1"/>
              <a:t>postposition</a:t>
            </a:r>
            <a:r>
              <a:rPr lang="nb-NO" i="1" dirty="0"/>
              <a:t> </a:t>
            </a:r>
            <a:r>
              <a:rPr lang="nb-NO" i="1" dirty="0" err="1"/>
              <a:t>čađa</a:t>
            </a:r>
            <a:r>
              <a:rPr lang="nb-NO" dirty="0"/>
              <a:t> ‘</a:t>
            </a:r>
            <a:r>
              <a:rPr lang="nb-NO" dirty="0" err="1"/>
              <a:t>through</a:t>
            </a:r>
            <a:r>
              <a:rPr lang="nb-NO" dirty="0"/>
              <a:t>’</a:t>
            </a:r>
          </a:p>
        </p:txBody>
      </p:sp>
      <p:pic>
        <p:nvPicPr>
          <p:cNvPr id="3" name="Picture 2"/>
          <p:cNvPicPr>
            <a:picLocks noChangeAspect="1"/>
          </p:cNvPicPr>
          <p:nvPr/>
        </p:nvPicPr>
        <p:blipFill>
          <a:blip r:embed="rId2"/>
          <a:stretch>
            <a:fillRect/>
          </a:stretch>
        </p:blipFill>
        <p:spPr>
          <a:xfrm>
            <a:off x="1945154" y="1617246"/>
            <a:ext cx="5240753" cy="5240753"/>
          </a:xfrm>
          <a:prstGeom prst="rect">
            <a:avLst/>
          </a:prstGeom>
        </p:spPr>
      </p:pic>
    </p:spTree>
    <p:extLst>
      <p:ext uri="{BB962C8B-B14F-4D97-AF65-F5344CB8AC3E}">
        <p14:creationId xmlns:p14="http://schemas.microsoft.com/office/powerpoint/2010/main" val="7259711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North </a:t>
            </a:r>
            <a:r>
              <a:rPr lang="nb-NO" dirty="0" err="1" smtClean="0"/>
              <a:t>Saami</a:t>
            </a:r>
            <a:r>
              <a:rPr lang="nb-NO" dirty="0" smtClean="0"/>
              <a:t> </a:t>
            </a:r>
            <a:r>
              <a:rPr lang="nb-NO" dirty="0" err="1" smtClean="0"/>
              <a:t>postposition</a:t>
            </a:r>
            <a:r>
              <a:rPr lang="nb-NO" i="1" dirty="0" smtClean="0"/>
              <a:t> </a:t>
            </a:r>
            <a:r>
              <a:rPr lang="nb-NO" i="1" dirty="0" err="1" smtClean="0"/>
              <a:t>čađa</a:t>
            </a:r>
            <a:r>
              <a:rPr lang="nb-NO" dirty="0" smtClean="0"/>
              <a:t> ‘</a:t>
            </a:r>
            <a:r>
              <a:rPr lang="nb-NO" dirty="0" err="1" smtClean="0"/>
              <a:t>through</a:t>
            </a:r>
            <a:r>
              <a:rPr lang="nb-NO" dirty="0" smtClean="0"/>
              <a:t>’</a:t>
            </a:r>
            <a:endParaRPr lang="nb-NO" dirty="0"/>
          </a:p>
        </p:txBody>
      </p:sp>
      <p:sp>
        <p:nvSpPr>
          <p:cNvPr id="6" name="TextBox 5"/>
          <p:cNvSpPr txBox="1"/>
          <p:nvPr/>
        </p:nvSpPr>
        <p:spPr>
          <a:xfrm>
            <a:off x="2393852" y="2912506"/>
            <a:ext cx="1661058" cy="1477328"/>
          </a:xfrm>
          <a:prstGeom prst="rect">
            <a:avLst/>
          </a:prstGeom>
          <a:noFill/>
          <a:ln w="38100" cmpd="sng">
            <a:solidFill>
              <a:srgbClr val="000000"/>
            </a:solidFill>
          </a:ln>
        </p:spPr>
        <p:txBody>
          <a:bodyPr wrap="square" rtlCol="0">
            <a:spAutoFit/>
          </a:bodyPr>
          <a:lstStyle/>
          <a:p>
            <a:r>
              <a:rPr lang="nb-NO" b="1" dirty="0" smtClean="0"/>
              <a:t>Motion:</a:t>
            </a:r>
            <a:r>
              <a:rPr lang="nb-NO" dirty="0" smtClean="0"/>
              <a:t> </a:t>
            </a:r>
            <a:r>
              <a:rPr lang="nb-NO" i="1" dirty="0" err="1"/>
              <a:t>viehkalii</a:t>
            </a:r>
            <a:r>
              <a:rPr lang="nb-NO" i="1" dirty="0"/>
              <a:t> </a:t>
            </a:r>
            <a:r>
              <a:rPr lang="nb-NO" i="1" dirty="0" err="1"/>
              <a:t>vuovdde</a:t>
            </a:r>
            <a:r>
              <a:rPr lang="nb-NO" b="1" i="1" dirty="0"/>
              <a:t> </a:t>
            </a:r>
            <a:r>
              <a:rPr lang="nb-NO" b="1" i="1" dirty="0" err="1"/>
              <a:t>čađa</a:t>
            </a:r>
            <a:r>
              <a:rPr lang="nb-NO" b="1" i="1" dirty="0"/>
              <a:t> </a:t>
            </a:r>
            <a:r>
              <a:rPr lang="nb-NO" dirty="0" smtClean="0"/>
              <a:t>‘</a:t>
            </a:r>
            <a:r>
              <a:rPr lang="nb-NO" dirty="0" err="1" smtClean="0"/>
              <a:t>he</a:t>
            </a:r>
            <a:r>
              <a:rPr lang="nb-NO" dirty="0" smtClean="0"/>
              <a:t> ran </a:t>
            </a:r>
            <a:r>
              <a:rPr lang="nb-NO" b="1" dirty="0" err="1" smtClean="0"/>
              <a:t>through</a:t>
            </a:r>
            <a:r>
              <a:rPr lang="nb-NO" dirty="0" smtClean="0"/>
              <a:t> </a:t>
            </a:r>
            <a:r>
              <a:rPr lang="nb-NO" dirty="0" err="1" smtClean="0"/>
              <a:t>the</a:t>
            </a:r>
            <a:r>
              <a:rPr lang="nb-NO" dirty="0" smtClean="0"/>
              <a:t> </a:t>
            </a:r>
            <a:r>
              <a:rPr lang="nb-NO" dirty="0" err="1" smtClean="0"/>
              <a:t>forest</a:t>
            </a:r>
            <a:r>
              <a:rPr lang="nb-NO" dirty="0" smtClean="0"/>
              <a:t>’</a:t>
            </a:r>
            <a:endParaRPr lang="nb-NO" dirty="0"/>
          </a:p>
        </p:txBody>
      </p:sp>
      <p:sp>
        <p:nvSpPr>
          <p:cNvPr id="7" name="TextBox 6"/>
          <p:cNvSpPr txBox="1"/>
          <p:nvPr/>
        </p:nvSpPr>
        <p:spPr>
          <a:xfrm>
            <a:off x="2303141" y="5020792"/>
            <a:ext cx="1842479" cy="1754327"/>
          </a:xfrm>
          <a:prstGeom prst="rect">
            <a:avLst/>
          </a:prstGeom>
          <a:noFill/>
          <a:ln>
            <a:solidFill>
              <a:srgbClr val="000000"/>
            </a:solidFill>
          </a:ln>
        </p:spPr>
        <p:txBody>
          <a:bodyPr wrap="square" rtlCol="0">
            <a:spAutoFit/>
          </a:bodyPr>
          <a:lstStyle/>
          <a:p>
            <a:r>
              <a:rPr lang="nb-NO" b="1" dirty="0" smtClean="0"/>
              <a:t>Time:</a:t>
            </a:r>
            <a:r>
              <a:rPr lang="nb-NO" dirty="0" smtClean="0"/>
              <a:t> </a:t>
            </a:r>
            <a:r>
              <a:rPr lang="nb-NO" i="1" dirty="0" err="1"/>
              <a:t>Luohti</a:t>
            </a:r>
            <a:r>
              <a:rPr lang="nb-NO" i="1" dirty="0"/>
              <a:t> lea </a:t>
            </a:r>
            <a:r>
              <a:rPr lang="nb-NO" i="1" dirty="0" err="1"/>
              <a:t>rievdan</a:t>
            </a:r>
            <a:r>
              <a:rPr lang="nb-NO" i="1" dirty="0"/>
              <a:t> </a:t>
            </a:r>
            <a:r>
              <a:rPr lang="nb-NO" i="1" dirty="0" err="1"/>
              <a:t>ollu</a:t>
            </a:r>
            <a:r>
              <a:rPr lang="nb-NO" i="1" dirty="0"/>
              <a:t> </a:t>
            </a:r>
            <a:r>
              <a:rPr lang="nb-NO" i="1" dirty="0" err="1"/>
              <a:t>áiggiid</a:t>
            </a:r>
            <a:r>
              <a:rPr lang="nb-NO" b="1" i="1" dirty="0"/>
              <a:t> </a:t>
            </a:r>
            <a:r>
              <a:rPr lang="nb-NO" b="1" i="1" dirty="0" err="1"/>
              <a:t>čađa</a:t>
            </a:r>
            <a:r>
              <a:rPr lang="en-US" dirty="0"/>
              <a:t> </a:t>
            </a:r>
            <a:r>
              <a:rPr lang="nb-NO" dirty="0" smtClean="0"/>
              <a:t>‘</a:t>
            </a:r>
            <a:r>
              <a:rPr lang="nb-NO" dirty="0"/>
              <a:t>The joik has </a:t>
            </a:r>
            <a:r>
              <a:rPr lang="nb-NO" dirty="0" err="1"/>
              <a:t>changed</a:t>
            </a:r>
            <a:r>
              <a:rPr lang="nb-NO" dirty="0"/>
              <a:t> a lot </a:t>
            </a:r>
            <a:r>
              <a:rPr lang="nb-NO" b="1" dirty="0" err="1"/>
              <a:t>through</a:t>
            </a:r>
            <a:r>
              <a:rPr lang="nb-NO" b="1" dirty="0"/>
              <a:t> </a:t>
            </a:r>
            <a:r>
              <a:rPr lang="nb-NO" dirty="0"/>
              <a:t>time</a:t>
            </a:r>
            <a:r>
              <a:rPr lang="en-US" dirty="0"/>
              <a:t> </a:t>
            </a:r>
            <a:r>
              <a:rPr lang="nb-NO" dirty="0" smtClean="0"/>
              <a:t>’</a:t>
            </a:r>
            <a:endParaRPr lang="nb-NO" dirty="0"/>
          </a:p>
        </p:txBody>
      </p:sp>
      <p:sp>
        <p:nvSpPr>
          <p:cNvPr id="8" name="TextBox 7"/>
          <p:cNvSpPr txBox="1"/>
          <p:nvPr/>
        </p:nvSpPr>
        <p:spPr>
          <a:xfrm>
            <a:off x="115459" y="2912506"/>
            <a:ext cx="1890760" cy="2585323"/>
          </a:xfrm>
          <a:prstGeom prst="rect">
            <a:avLst/>
          </a:prstGeom>
          <a:noFill/>
          <a:ln>
            <a:solidFill>
              <a:srgbClr val="000000"/>
            </a:solidFill>
          </a:ln>
        </p:spPr>
        <p:txBody>
          <a:bodyPr wrap="square" rtlCol="0">
            <a:spAutoFit/>
          </a:bodyPr>
          <a:lstStyle/>
          <a:p>
            <a:r>
              <a:rPr lang="nb-NO" b="1" dirty="0" err="1" smtClean="0"/>
              <a:t>Metaphorical</a:t>
            </a:r>
            <a:r>
              <a:rPr lang="nb-NO" b="1" dirty="0" smtClean="0"/>
              <a:t> motion: </a:t>
            </a:r>
            <a:r>
              <a:rPr lang="nb-NO" i="1" dirty="0"/>
              <a:t>Son lea </a:t>
            </a:r>
            <a:r>
              <a:rPr lang="nb-NO" i="1" dirty="0" err="1"/>
              <a:t>jođihan</a:t>
            </a:r>
            <a:r>
              <a:rPr lang="nb-NO" i="1" dirty="0"/>
              <a:t> </a:t>
            </a:r>
            <a:r>
              <a:rPr lang="nb-NO" i="1" dirty="0" err="1" smtClean="0"/>
              <a:t>ohppiid</a:t>
            </a:r>
            <a:r>
              <a:rPr lang="nb-NO" i="1" dirty="0" smtClean="0"/>
              <a:t> </a:t>
            </a:r>
            <a:r>
              <a:rPr lang="nb-NO" i="1" dirty="0" err="1" smtClean="0"/>
              <a:t>álgooahppokurssa</a:t>
            </a:r>
            <a:r>
              <a:rPr lang="nb-NO" b="1" i="1" dirty="0" smtClean="0"/>
              <a:t> </a:t>
            </a:r>
            <a:r>
              <a:rPr lang="nb-NO" b="1" i="1" dirty="0" err="1"/>
              <a:t>čađa</a:t>
            </a:r>
            <a:r>
              <a:rPr lang="en-US" dirty="0"/>
              <a:t> </a:t>
            </a:r>
            <a:r>
              <a:rPr lang="nb-NO" dirty="0" smtClean="0"/>
              <a:t>‘He </a:t>
            </a:r>
            <a:r>
              <a:rPr lang="nb-NO" dirty="0" err="1" smtClean="0"/>
              <a:t>had</a:t>
            </a:r>
            <a:r>
              <a:rPr lang="nb-NO" dirty="0" smtClean="0"/>
              <a:t> led </a:t>
            </a:r>
            <a:r>
              <a:rPr lang="nb-NO" dirty="0" err="1" smtClean="0"/>
              <a:t>the</a:t>
            </a:r>
            <a:r>
              <a:rPr lang="nb-NO" dirty="0" smtClean="0"/>
              <a:t> students </a:t>
            </a:r>
            <a:r>
              <a:rPr lang="nb-NO" b="1" dirty="0" err="1" smtClean="0"/>
              <a:t>through</a:t>
            </a:r>
            <a:r>
              <a:rPr lang="nb-NO" dirty="0" smtClean="0"/>
              <a:t> </a:t>
            </a:r>
            <a:r>
              <a:rPr lang="nb-NO" dirty="0" err="1" smtClean="0"/>
              <a:t>the</a:t>
            </a:r>
            <a:r>
              <a:rPr lang="nb-NO" dirty="0" smtClean="0"/>
              <a:t> </a:t>
            </a:r>
            <a:r>
              <a:rPr lang="nb-NO" dirty="0" err="1" smtClean="0"/>
              <a:t>introductory</a:t>
            </a:r>
            <a:r>
              <a:rPr lang="nb-NO" dirty="0" smtClean="0"/>
              <a:t> </a:t>
            </a:r>
            <a:r>
              <a:rPr lang="nb-NO" dirty="0" err="1" smtClean="0"/>
              <a:t>course</a:t>
            </a:r>
            <a:r>
              <a:rPr lang="nb-NO" dirty="0" smtClean="0"/>
              <a:t>’</a:t>
            </a:r>
            <a:endParaRPr lang="nb-NO" dirty="0"/>
          </a:p>
        </p:txBody>
      </p:sp>
      <p:sp>
        <p:nvSpPr>
          <p:cNvPr id="9" name="TextBox 8"/>
          <p:cNvSpPr txBox="1"/>
          <p:nvPr/>
        </p:nvSpPr>
        <p:spPr>
          <a:xfrm>
            <a:off x="4385353" y="2912506"/>
            <a:ext cx="1937334" cy="2585323"/>
          </a:xfrm>
          <a:prstGeom prst="rect">
            <a:avLst/>
          </a:prstGeom>
          <a:noFill/>
          <a:ln>
            <a:solidFill>
              <a:srgbClr val="000000"/>
            </a:solidFill>
          </a:ln>
        </p:spPr>
        <p:txBody>
          <a:bodyPr wrap="square" rtlCol="0">
            <a:spAutoFit/>
          </a:bodyPr>
          <a:lstStyle/>
          <a:p>
            <a:r>
              <a:rPr lang="nb-NO" b="1" dirty="0" err="1" smtClean="0"/>
              <a:t>Fictive</a:t>
            </a:r>
            <a:r>
              <a:rPr lang="nb-NO" b="1" dirty="0" smtClean="0"/>
              <a:t> motion: </a:t>
            </a:r>
            <a:r>
              <a:rPr lang="nb-NO" i="1" dirty="0"/>
              <a:t>E6-bálggis </a:t>
            </a:r>
            <a:r>
              <a:rPr lang="nb-NO" i="1" dirty="0" err="1"/>
              <a:t>manná</a:t>
            </a:r>
            <a:r>
              <a:rPr lang="nb-NO" i="1" dirty="0"/>
              <a:t> </a:t>
            </a:r>
            <a:r>
              <a:rPr lang="nb-NO" i="1" dirty="0" err="1"/>
              <a:t>suohkana</a:t>
            </a:r>
            <a:r>
              <a:rPr lang="nb-NO" i="1" dirty="0"/>
              <a:t> </a:t>
            </a:r>
            <a:r>
              <a:rPr lang="nb-NO" i="1" dirty="0" err="1"/>
              <a:t>guovddáš</a:t>
            </a:r>
            <a:r>
              <a:rPr lang="nb-NO" i="1" dirty="0"/>
              <a:t> </a:t>
            </a:r>
            <a:r>
              <a:rPr lang="nb-NO" i="1" dirty="0" err="1"/>
              <a:t>osiid</a:t>
            </a:r>
            <a:r>
              <a:rPr lang="nb-NO" b="1" i="1" dirty="0"/>
              <a:t> </a:t>
            </a:r>
            <a:r>
              <a:rPr lang="nb-NO" b="1" i="1" dirty="0" err="1"/>
              <a:t>čađa</a:t>
            </a:r>
            <a:r>
              <a:rPr lang="en-US" dirty="0"/>
              <a:t> </a:t>
            </a:r>
            <a:r>
              <a:rPr lang="nb-NO" dirty="0" smtClean="0"/>
              <a:t>‘</a:t>
            </a:r>
            <a:r>
              <a:rPr lang="nb-NO" dirty="0"/>
              <a:t>The E-6 </a:t>
            </a:r>
            <a:r>
              <a:rPr lang="nb-NO" dirty="0" err="1"/>
              <a:t>highway</a:t>
            </a:r>
            <a:r>
              <a:rPr lang="nb-NO" dirty="0"/>
              <a:t> </a:t>
            </a:r>
            <a:r>
              <a:rPr lang="nb-NO" dirty="0" err="1"/>
              <a:t>goes</a:t>
            </a:r>
            <a:r>
              <a:rPr lang="nb-NO" dirty="0"/>
              <a:t> </a:t>
            </a:r>
            <a:r>
              <a:rPr lang="nb-NO" b="1" dirty="0" err="1"/>
              <a:t>through</a:t>
            </a:r>
            <a:r>
              <a:rPr lang="nb-NO" b="1" dirty="0"/>
              <a:t> </a:t>
            </a:r>
            <a:r>
              <a:rPr lang="nb-NO" dirty="0" err="1"/>
              <a:t>central</a:t>
            </a:r>
            <a:r>
              <a:rPr lang="nb-NO" dirty="0"/>
              <a:t> parts </a:t>
            </a:r>
            <a:r>
              <a:rPr lang="nb-NO" dirty="0" err="1"/>
              <a:t>of</a:t>
            </a:r>
            <a:r>
              <a:rPr lang="nb-NO" dirty="0"/>
              <a:t> </a:t>
            </a:r>
            <a:r>
              <a:rPr lang="nb-NO" dirty="0" err="1"/>
              <a:t>the</a:t>
            </a:r>
            <a:r>
              <a:rPr lang="nb-NO" dirty="0"/>
              <a:t> </a:t>
            </a:r>
            <a:r>
              <a:rPr lang="nb-NO" dirty="0" err="1"/>
              <a:t>municipality</a:t>
            </a:r>
            <a:r>
              <a:rPr lang="en-US" dirty="0"/>
              <a:t> </a:t>
            </a:r>
            <a:r>
              <a:rPr lang="nb-NO" dirty="0" smtClean="0"/>
              <a:t>’</a:t>
            </a:r>
            <a:endParaRPr lang="nb-NO" dirty="0"/>
          </a:p>
        </p:txBody>
      </p:sp>
      <p:sp>
        <p:nvSpPr>
          <p:cNvPr id="10" name="TextBox 9"/>
          <p:cNvSpPr txBox="1"/>
          <p:nvPr/>
        </p:nvSpPr>
        <p:spPr>
          <a:xfrm>
            <a:off x="6729986" y="2912506"/>
            <a:ext cx="1911141" cy="1200329"/>
          </a:xfrm>
          <a:prstGeom prst="rect">
            <a:avLst/>
          </a:prstGeom>
          <a:noFill/>
          <a:ln>
            <a:solidFill>
              <a:srgbClr val="000000"/>
            </a:solidFill>
          </a:ln>
        </p:spPr>
        <p:txBody>
          <a:bodyPr wrap="square" rtlCol="0">
            <a:spAutoFit/>
          </a:bodyPr>
          <a:lstStyle/>
          <a:p>
            <a:r>
              <a:rPr lang="nb-NO" b="1" dirty="0" err="1" smtClean="0"/>
              <a:t>Extent</a:t>
            </a:r>
            <a:r>
              <a:rPr lang="nb-NO" b="1" dirty="0" smtClean="0"/>
              <a:t>: </a:t>
            </a:r>
            <a:r>
              <a:rPr lang="nb-NO" i="1" dirty="0" err="1" smtClean="0"/>
              <a:t>bálggis</a:t>
            </a:r>
            <a:r>
              <a:rPr lang="nb-NO" i="1" dirty="0" smtClean="0"/>
              <a:t> </a:t>
            </a:r>
            <a:r>
              <a:rPr lang="nb-NO" i="1" dirty="0" err="1"/>
              <a:t>vuovdde</a:t>
            </a:r>
            <a:r>
              <a:rPr lang="nb-NO" b="1" i="1" dirty="0"/>
              <a:t> </a:t>
            </a:r>
            <a:r>
              <a:rPr lang="nb-NO" b="1" i="1" dirty="0" err="1"/>
              <a:t>čađa</a:t>
            </a:r>
            <a:r>
              <a:rPr lang="en-US" dirty="0"/>
              <a:t> </a:t>
            </a:r>
            <a:r>
              <a:rPr lang="nb-NO" i="1" dirty="0" smtClean="0"/>
              <a:t> </a:t>
            </a:r>
            <a:r>
              <a:rPr lang="nb-NO" dirty="0" smtClean="0"/>
              <a:t>‘a </a:t>
            </a:r>
            <a:r>
              <a:rPr lang="nb-NO" dirty="0" err="1" smtClean="0"/>
              <a:t>path</a:t>
            </a:r>
            <a:r>
              <a:rPr lang="nb-NO" dirty="0" smtClean="0"/>
              <a:t> </a:t>
            </a:r>
            <a:r>
              <a:rPr lang="nb-NO" b="1" dirty="0" err="1" smtClean="0"/>
              <a:t>through</a:t>
            </a:r>
            <a:r>
              <a:rPr lang="nb-NO" dirty="0" smtClean="0"/>
              <a:t> </a:t>
            </a:r>
            <a:r>
              <a:rPr lang="nb-NO" dirty="0" err="1" smtClean="0"/>
              <a:t>the</a:t>
            </a:r>
            <a:r>
              <a:rPr lang="nb-NO" dirty="0" smtClean="0"/>
              <a:t> </a:t>
            </a:r>
            <a:r>
              <a:rPr lang="nb-NO" dirty="0" err="1" smtClean="0"/>
              <a:t>woods’</a:t>
            </a:r>
            <a:endParaRPr lang="nb-NO" dirty="0"/>
          </a:p>
        </p:txBody>
      </p:sp>
      <p:cxnSp>
        <p:nvCxnSpPr>
          <p:cNvPr id="12" name="Straight Connector 11"/>
          <p:cNvCxnSpPr/>
          <p:nvPr/>
        </p:nvCxnSpPr>
        <p:spPr>
          <a:xfrm>
            <a:off x="2006219" y="3651170"/>
            <a:ext cx="38763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3"/>
          </p:cNvCxnSpPr>
          <p:nvPr/>
        </p:nvCxnSpPr>
        <p:spPr>
          <a:xfrm>
            <a:off x="4054910" y="3651170"/>
            <a:ext cx="33044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322687" y="3651170"/>
            <a:ext cx="40729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6" idx="2"/>
            <a:endCxn id="7" idx="0"/>
          </p:cNvCxnSpPr>
          <p:nvPr/>
        </p:nvCxnSpPr>
        <p:spPr>
          <a:xfrm>
            <a:off x="3224381" y="4389834"/>
            <a:ext cx="0" cy="6309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6" idx="0"/>
          </p:cNvCxnSpPr>
          <p:nvPr/>
        </p:nvCxnSpPr>
        <p:spPr>
          <a:xfrm flipH="1">
            <a:off x="3224381" y="2595959"/>
            <a:ext cx="2635029" cy="31654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737691" y="1672629"/>
            <a:ext cx="4257842" cy="923330"/>
          </a:xfrm>
          <a:prstGeom prst="rect">
            <a:avLst/>
          </a:prstGeom>
          <a:noFill/>
          <a:ln>
            <a:solidFill>
              <a:srgbClr val="000000"/>
            </a:solidFill>
          </a:ln>
        </p:spPr>
        <p:txBody>
          <a:bodyPr wrap="square" rtlCol="0">
            <a:spAutoFit/>
          </a:bodyPr>
          <a:lstStyle/>
          <a:p>
            <a:r>
              <a:rPr lang="nb-NO" b="1" dirty="0" err="1" smtClean="0"/>
              <a:t>Means</a:t>
            </a:r>
            <a:r>
              <a:rPr lang="nb-NO" b="1" dirty="0" smtClean="0"/>
              <a:t>: </a:t>
            </a:r>
            <a:r>
              <a:rPr lang="nb-NO" i="1" dirty="0" err="1"/>
              <a:t>Girjji</a:t>
            </a:r>
            <a:r>
              <a:rPr lang="nb-NO" i="1" dirty="0"/>
              <a:t> </a:t>
            </a:r>
            <a:r>
              <a:rPr lang="nb-NO" i="1" dirty="0" err="1"/>
              <a:t>sáhtát</a:t>
            </a:r>
            <a:r>
              <a:rPr lang="nb-NO" i="1" dirty="0"/>
              <a:t> </a:t>
            </a:r>
            <a:r>
              <a:rPr lang="nb-NO" i="1" dirty="0" err="1"/>
              <a:t>diŋgot</a:t>
            </a:r>
            <a:r>
              <a:rPr lang="nb-NO" i="1" dirty="0"/>
              <a:t> </a:t>
            </a:r>
            <a:r>
              <a:rPr lang="nb-NO" i="1" dirty="0" err="1"/>
              <a:t>Davvi</a:t>
            </a:r>
            <a:r>
              <a:rPr lang="nb-NO" i="1" dirty="0"/>
              <a:t> </a:t>
            </a:r>
            <a:r>
              <a:rPr lang="nb-NO" i="1" dirty="0" err="1"/>
              <a:t>Girji</a:t>
            </a:r>
            <a:r>
              <a:rPr lang="nb-NO" i="1" dirty="0"/>
              <a:t> </a:t>
            </a:r>
            <a:r>
              <a:rPr lang="nb-NO" i="1" dirty="0" err="1"/>
              <a:t>o.s</a:t>
            </a:r>
            <a:r>
              <a:rPr lang="nb-NO" i="1" dirty="0"/>
              <a:t>.</a:t>
            </a:r>
            <a:r>
              <a:rPr lang="nb-NO" b="1" i="1" dirty="0"/>
              <a:t> </a:t>
            </a:r>
            <a:r>
              <a:rPr lang="nb-NO" b="1" i="1" dirty="0" err="1"/>
              <a:t>čađa</a:t>
            </a:r>
            <a:r>
              <a:rPr lang="en-US" dirty="0"/>
              <a:t> </a:t>
            </a:r>
            <a:r>
              <a:rPr lang="nb-NO" dirty="0" smtClean="0"/>
              <a:t>‘</a:t>
            </a:r>
            <a:r>
              <a:rPr lang="nb-NO" dirty="0" err="1"/>
              <a:t>You</a:t>
            </a:r>
            <a:r>
              <a:rPr lang="nb-NO" dirty="0"/>
              <a:t> </a:t>
            </a:r>
            <a:r>
              <a:rPr lang="nb-NO" dirty="0" err="1"/>
              <a:t>can</a:t>
            </a:r>
            <a:r>
              <a:rPr lang="nb-NO" dirty="0"/>
              <a:t> order </a:t>
            </a:r>
            <a:r>
              <a:rPr lang="nb-NO" dirty="0" err="1"/>
              <a:t>the</a:t>
            </a:r>
            <a:r>
              <a:rPr lang="nb-NO" dirty="0"/>
              <a:t> book </a:t>
            </a:r>
            <a:r>
              <a:rPr lang="nb-NO" b="1" dirty="0" err="1"/>
              <a:t>through</a:t>
            </a:r>
            <a:r>
              <a:rPr lang="nb-NO" b="1" dirty="0"/>
              <a:t> </a:t>
            </a:r>
            <a:r>
              <a:rPr lang="nb-NO" dirty="0" err="1"/>
              <a:t>Davvi</a:t>
            </a:r>
            <a:r>
              <a:rPr lang="nb-NO" dirty="0"/>
              <a:t> </a:t>
            </a:r>
            <a:r>
              <a:rPr lang="nb-NO" dirty="0" err="1"/>
              <a:t>Girji</a:t>
            </a:r>
            <a:r>
              <a:rPr lang="nb-NO" dirty="0"/>
              <a:t> </a:t>
            </a:r>
            <a:r>
              <a:rPr lang="nb-NO" dirty="0" err="1"/>
              <a:t>o.s</a:t>
            </a:r>
            <a:r>
              <a:rPr lang="nb-NO" dirty="0"/>
              <a:t>.</a:t>
            </a:r>
            <a:r>
              <a:rPr lang="en-US" dirty="0"/>
              <a:t> </a:t>
            </a:r>
            <a:r>
              <a:rPr lang="nb-NO" dirty="0" smtClean="0"/>
              <a:t>’</a:t>
            </a:r>
            <a:endParaRPr lang="nb-NO" dirty="0"/>
          </a:p>
        </p:txBody>
      </p:sp>
      <p:cxnSp>
        <p:nvCxnSpPr>
          <p:cNvPr id="37" name="Straight Connector 36"/>
          <p:cNvCxnSpPr>
            <a:endCxn id="10" idx="0"/>
          </p:cNvCxnSpPr>
          <p:nvPr/>
        </p:nvCxnSpPr>
        <p:spPr>
          <a:xfrm>
            <a:off x="5714798" y="2595959"/>
            <a:ext cx="1970759" cy="31654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4593731" y="5665594"/>
            <a:ext cx="3216131" cy="923330"/>
          </a:xfrm>
          <a:prstGeom prst="rect">
            <a:avLst/>
          </a:prstGeom>
          <a:noFill/>
          <a:ln>
            <a:solidFill>
              <a:srgbClr val="000000"/>
            </a:solidFill>
          </a:ln>
        </p:spPr>
        <p:txBody>
          <a:bodyPr wrap="square" rtlCol="0">
            <a:spAutoFit/>
          </a:bodyPr>
          <a:lstStyle/>
          <a:p>
            <a:r>
              <a:rPr lang="nb-NO" b="1" dirty="0" err="1" smtClean="0"/>
              <a:t>Metonymic</a:t>
            </a:r>
            <a:r>
              <a:rPr lang="nb-NO" b="1" dirty="0" smtClean="0"/>
              <a:t> time:</a:t>
            </a:r>
            <a:r>
              <a:rPr lang="nb-NO" dirty="0" smtClean="0"/>
              <a:t> </a:t>
            </a:r>
            <a:r>
              <a:rPr lang="nb-NO" i="1" dirty="0" err="1"/>
              <a:t>guhkes</a:t>
            </a:r>
            <a:r>
              <a:rPr lang="nb-NO" i="1" dirty="0"/>
              <a:t> </a:t>
            </a:r>
            <a:r>
              <a:rPr lang="nb-NO" i="1" dirty="0" err="1"/>
              <a:t>musihkka</a:t>
            </a:r>
            <a:r>
              <a:rPr lang="nb-NO" i="1" dirty="0"/>
              <a:t> </a:t>
            </a:r>
            <a:r>
              <a:rPr lang="nb-NO" i="1" dirty="0" err="1"/>
              <a:t>bihtáid</a:t>
            </a:r>
            <a:r>
              <a:rPr lang="nb-NO" i="1" dirty="0"/>
              <a:t> </a:t>
            </a:r>
            <a:r>
              <a:rPr lang="nb-NO" b="1" i="1" dirty="0" err="1"/>
              <a:t>čađa</a:t>
            </a:r>
            <a:r>
              <a:rPr lang="nb-NO" i="1" dirty="0"/>
              <a:t> </a:t>
            </a:r>
            <a:r>
              <a:rPr lang="nb-NO" dirty="0" smtClean="0"/>
              <a:t>‘</a:t>
            </a:r>
            <a:r>
              <a:rPr lang="nb-NO" b="1" dirty="0" err="1" smtClean="0"/>
              <a:t>through</a:t>
            </a:r>
            <a:r>
              <a:rPr lang="nb-NO" b="1" dirty="0" smtClean="0"/>
              <a:t> </a:t>
            </a:r>
            <a:r>
              <a:rPr lang="nb-NO" dirty="0" err="1" smtClean="0"/>
              <a:t>the</a:t>
            </a:r>
            <a:r>
              <a:rPr lang="nb-NO" dirty="0" smtClean="0"/>
              <a:t> </a:t>
            </a:r>
            <a:r>
              <a:rPr lang="nb-NO" dirty="0" err="1" smtClean="0"/>
              <a:t>long</a:t>
            </a:r>
            <a:r>
              <a:rPr lang="nb-NO" dirty="0" smtClean="0"/>
              <a:t> </a:t>
            </a:r>
            <a:r>
              <a:rPr lang="nb-NO" dirty="0" err="1" smtClean="0"/>
              <a:t>musical</a:t>
            </a:r>
            <a:r>
              <a:rPr lang="nb-NO" dirty="0" smtClean="0"/>
              <a:t> </a:t>
            </a:r>
            <a:r>
              <a:rPr lang="nb-NO" dirty="0" err="1" smtClean="0"/>
              <a:t>pieces</a:t>
            </a:r>
            <a:r>
              <a:rPr lang="nb-NO" dirty="0" smtClean="0"/>
              <a:t>’</a:t>
            </a:r>
            <a:endParaRPr lang="nb-NO" dirty="0"/>
          </a:p>
        </p:txBody>
      </p:sp>
      <p:cxnSp>
        <p:nvCxnSpPr>
          <p:cNvPr id="41" name="Straight Connector 40"/>
          <p:cNvCxnSpPr>
            <a:endCxn id="40" idx="1"/>
          </p:cNvCxnSpPr>
          <p:nvPr/>
        </p:nvCxnSpPr>
        <p:spPr>
          <a:xfrm>
            <a:off x="4145620" y="6127259"/>
            <a:ext cx="44811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502660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Mental Spaces and Mapping: Metaphor, Metonymy, and Blends </a:t>
            </a:r>
            <a:endParaRPr lang="nb-NO" dirty="0"/>
          </a:p>
        </p:txBody>
      </p:sp>
      <p:sp>
        <p:nvSpPr>
          <p:cNvPr id="3" name="Content Placeholder 2"/>
          <p:cNvSpPr>
            <a:spLocks noGrp="1"/>
          </p:cNvSpPr>
          <p:nvPr>
            <p:ph idx="1"/>
          </p:nvPr>
        </p:nvSpPr>
        <p:spPr>
          <a:xfrm>
            <a:off x="329282" y="1751183"/>
            <a:ext cx="8395618" cy="4374980"/>
          </a:xfrm>
        </p:spPr>
        <p:txBody>
          <a:bodyPr/>
          <a:lstStyle/>
          <a:p>
            <a:r>
              <a:rPr lang="en-US" sz="2400" b="1" dirty="0" smtClean="0"/>
              <a:t>Metaphor</a:t>
            </a:r>
            <a:r>
              <a:rPr lang="en-US" sz="2400" dirty="0" smtClean="0"/>
              <a:t>: mapping </a:t>
            </a:r>
            <a:r>
              <a:rPr lang="en-US" sz="2400" dirty="0"/>
              <a:t>from </a:t>
            </a:r>
            <a:r>
              <a:rPr lang="en-US" sz="2400" dirty="0" smtClean="0"/>
              <a:t>source </a:t>
            </a:r>
            <a:r>
              <a:rPr lang="en-US" sz="2400" dirty="0"/>
              <a:t>domain to </a:t>
            </a:r>
            <a:r>
              <a:rPr lang="en-US" sz="2400" dirty="0" smtClean="0"/>
              <a:t>target domain</a:t>
            </a:r>
          </a:p>
          <a:p>
            <a:pPr marL="0" indent="0">
              <a:buNone/>
            </a:pPr>
            <a:r>
              <a:rPr lang="en-US" sz="2400" dirty="0" smtClean="0"/>
              <a:t> </a:t>
            </a:r>
          </a:p>
          <a:p>
            <a:pPr lvl="1"/>
            <a:r>
              <a:rPr lang="en-US" sz="2000" b="1" dirty="0" err="1"/>
              <a:t>Orientational</a:t>
            </a:r>
            <a:r>
              <a:rPr lang="en-US" sz="2000" b="1" dirty="0"/>
              <a:t> </a:t>
            </a:r>
            <a:r>
              <a:rPr lang="en-US" sz="2000" b="1" dirty="0" smtClean="0"/>
              <a:t>metaphor: </a:t>
            </a:r>
            <a:r>
              <a:rPr lang="en-US" sz="2000" dirty="0" smtClean="0"/>
              <a:t>the </a:t>
            </a:r>
            <a:r>
              <a:rPr lang="en-US" sz="2000" dirty="0"/>
              <a:t>extension of orientations such as IN/OUT, UP/DOWN, FRONT/BACK to non-spatial domains </a:t>
            </a:r>
            <a:endParaRPr lang="en-US" sz="2000" dirty="0" smtClean="0"/>
          </a:p>
          <a:p>
            <a:pPr lvl="1"/>
            <a:r>
              <a:rPr lang="en-US" sz="2000" b="1" dirty="0"/>
              <a:t>Ontological </a:t>
            </a:r>
            <a:r>
              <a:rPr lang="en-US" sz="2000" b="1" dirty="0" smtClean="0"/>
              <a:t>metaphor</a:t>
            </a:r>
            <a:r>
              <a:rPr lang="en-US" sz="2000" dirty="0" smtClean="0"/>
              <a:t>: the </a:t>
            </a:r>
            <a:r>
              <a:rPr lang="en-US" sz="2000" dirty="0"/>
              <a:t>conceptualization of non-things </a:t>
            </a:r>
            <a:r>
              <a:rPr lang="en-US" sz="2000" dirty="0" smtClean="0"/>
              <a:t>as </a:t>
            </a:r>
            <a:r>
              <a:rPr lang="en-US" sz="2000" dirty="0"/>
              <a:t>if they were </a:t>
            </a:r>
            <a:r>
              <a:rPr lang="en-US" sz="2000" dirty="0" smtClean="0"/>
              <a:t>things, </a:t>
            </a:r>
            <a:r>
              <a:rPr lang="en-US" sz="2000" dirty="0"/>
              <a:t>as in </a:t>
            </a:r>
            <a:r>
              <a:rPr lang="en-US" sz="2000" i="1" dirty="0"/>
              <a:t>We are working </a:t>
            </a:r>
            <a:r>
              <a:rPr lang="en-US" sz="2000" i="1" dirty="0" smtClean="0"/>
              <a:t>toward peace</a:t>
            </a:r>
            <a:r>
              <a:rPr lang="en-US" sz="2000" dirty="0" smtClean="0"/>
              <a:t>, </a:t>
            </a:r>
            <a:r>
              <a:rPr lang="en-US" sz="2000" dirty="0"/>
              <a:t>or </a:t>
            </a:r>
            <a:r>
              <a:rPr lang="en-US" sz="2000" i="1" dirty="0"/>
              <a:t>His emotional health has deteriorated recently</a:t>
            </a:r>
            <a:r>
              <a:rPr lang="en-US" sz="2000" dirty="0"/>
              <a:t> </a:t>
            </a:r>
            <a:endParaRPr lang="en-US" sz="2000" dirty="0" smtClean="0"/>
          </a:p>
          <a:p>
            <a:pPr lvl="1"/>
            <a:r>
              <a:rPr lang="en-US" sz="2000" b="1" dirty="0"/>
              <a:t>Structural </a:t>
            </a:r>
            <a:r>
              <a:rPr lang="en-US" sz="2000" b="1" dirty="0" smtClean="0"/>
              <a:t>metaphor</a:t>
            </a:r>
            <a:r>
              <a:rPr lang="en-US" sz="2000" dirty="0" smtClean="0"/>
              <a:t>: takes </a:t>
            </a:r>
            <a:r>
              <a:rPr lang="en-US" sz="2000" dirty="0"/>
              <a:t>an item with rich structure in bodily experience as the source domain for understanding something else. For example, </a:t>
            </a:r>
            <a:r>
              <a:rPr lang="en-US" sz="2000" dirty="0" smtClean="0"/>
              <a:t>PEOPLE </a:t>
            </a:r>
            <a:r>
              <a:rPr lang="en-US" sz="2000" dirty="0"/>
              <a:t>ARE PLANTS </a:t>
            </a:r>
            <a:r>
              <a:rPr lang="en-US" sz="2000" dirty="0" smtClean="0"/>
              <a:t>in children </a:t>
            </a:r>
            <a:r>
              <a:rPr lang="en-US" sz="2000" i="1" dirty="0" smtClean="0"/>
              <a:t>sprouting </a:t>
            </a:r>
            <a:r>
              <a:rPr lang="en-US" sz="2000" i="1" dirty="0"/>
              <a:t>up</a:t>
            </a:r>
            <a:r>
              <a:rPr lang="en-US" sz="2000" dirty="0"/>
              <a:t>, youth as a </a:t>
            </a:r>
            <a:r>
              <a:rPr lang="en-US" sz="2000" i="1" dirty="0"/>
              <a:t>blossom</a:t>
            </a:r>
            <a:r>
              <a:rPr lang="en-US" sz="2000" dirty="0"/>
              <a:t>, old age as a time of </a:t>
            </a:r>
            <a:r>
              <a:rPr lang="en-US" sz="2000" i="1" dirty="0"/>
              <a:t>withering and fading</a:t>
            </a:r>
            <a:r>
              <a:rPr lang="en-US" sz="2000" dirty="0"/>
              <a:t>, and the slaughter of soldiers as being </a:t>
            </a:r>
            <a:r>
              <a:rPr lang="en-US" sz="2000" i="1" dirty="0"/>
              <a:t>mowed down</a:t>
            </a:r>
            <a:r>
              <a:rPr lang="en-US" sz="2000" dirty="0"/>
              <a:t>. </a:t>
            </a:r>
            <a:endParaRPr lang="nb-NO" sz="2000" dirty="0"/>
          </a:p>
        </p:txBody>
      </p:sp>
    </p:spTree>
    <p:extLst>
      <p:ext uri="{BB962C8B-B14F-4D97-AF65-F5344CB8AC3E}">
        <p14:creationId xmlns:p14="http://schemas.microsoft.com/office/powerpoint/2010/main" val="173326710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b-NO" dirty="0" err="1" smtClean="0"/>
              <a:t>Orientational</a:t>
            </a:r>
            <a:r>
              <a:rPr lang="nb-NO" dirty="0" smtClean="0"/>
              <a:t> </a:t>
            </a:r>
            <a:r>
              <a:rPr lang="nb-NO" dirty="0" err="1" smtClean="0"/>
              <a:t>metaphor</a:t>
            </a:r>
            <a:r>
              <a:rPr lang="nb-NO" dirty="0" smtClean="0"/>
              <a:t> in Russian/</a:t>
            </a:r>
            <a:r>
              <a:rPr lang="nb-NO" dirty="0" err="1" smtClean="0"/>
              <a:t>Czech</a:t>
            </a:r>
            <a:r>
              <a:rPr lang="nb-NO" dirty="0"/>
              <a:t> </a:t>
            </a:r>
            <a:r>
              <a:rPr lang="nb-NO" dirty="0" err="1" smtClean="0"/>
              <a:t>grammar</a:t>
            </a:r>
            <a:r>
              <a:rPr lang="nb-NO" dirty="0" smtClean="0"/>
              <a:t> -- </a:t>
            </a:r>
            <a:r>
              <a:rPr lang="nb-NO" dirty="0" err="1" smtClean="0"/>
              <a:t>Use</a:t>
            </a:r>
            <a:r>
              <a:rPr lang="nb-NO" dirty="0" smtClean="0"/>
              <a:t> </a:t>
            </a:r>
            <a:r>
              <a:rPr lang="nb-NO" dirty="0" err="1"/>
              <a:t>of</a:t>
            </a:r>
            <a:r>
              <a:rPr lang="nb-NO" dirty="0"/>
              <a:t> </a:t>
            </a:r>
            <a:r>
              <a:rPr lang="nb-NO" dirty="0" err="1"/>
              <a:t>prepositions</a:t>
            </a:r>
            <a:r>
              <a:rPr lang="nb-NO" dirty="0"/>
              <a:t>, case to </a:t>
            </a:r>
            <a:r>
              <a:rPr lang="nb-NO" dirty="0" err="1"/>
              <a:t>describe</a:t>
            </a:r>
            <a:r>
              <a:rPr lang="nb-NO" dirty="0"/>
              <a:t> non-spatial </a:t>
            </a:r>
            <a:r>
              <a:rPr lang="nb-NO" dirty="0" err="1"/>
              <a:t>domains</a:t>
            </a:r>
            <a:r>
              <a:rPr lang="nb-NO" dirty="0"/>
              <a:t>:</a:t>
            </a:r>
          </a:p>
        </p:txBody>
      </p:sp>
      <p:sp>
        <p:nvSpPr>
          <p:cNvPr id="3" name="Content Placeholder 2"/>
          <p:cNvSpPr>
            <a:spLocks noGrp="1"/>
          </p:cNvSpPr>
          <p:nvPr>
            <p:ph idx="1"/>
          </p:nvPr>
        </p:nvSpPr>
        <p:spPr>
          <a:xfrm>
            <a:off x="329282" y="1751183"/>
            <a:ext cx="8221133" cy="4374980"/>
          </a:xfrm>
        </p:spPr>
        <p:txBody>
          <a:bodyPr>
            <a:normAutofit/>
          </a:bodyPr>
          <a:lstStyle/>
          <a:p>
            <a:r>
              <a:rPr lang="ru-RU" sz="2400" dirty="0" smtClean="0"/>
              <a:t>в три </a:t>
            </a:r>
            <a:r>
              <a:rPr lang="ru-RU" sz="2400" dirty="0" smtClean="0"/>
              <a:t>часа</a:t>
            </a:r>
            <a:r>
              <a:rPr lang="nb-NO" sz="2400" dirty="0" smtClean="0"/>
              <a:t> / </a:t>
            </a:r>
            <a:r>
              <a:rPr lang="cs-CZ" sz="2400" dirty="0"/>
              <a:t>ve tři </a:t>
            </a:r>
            <a:r>
              <a:rPr lang="cs-CZ" sz="2400" dirty="0" smtClean="0"/>
              <a:t>hodiny</a:t>
            </a:r>
            <a:r>
              <a:rPr lang="cs-CZ" sz="2400" dirty="0" smtClean="0"/>
              <a:t> ‘</a:t>
            </a:r>
            <a:r>
              <a:rPr lang="cs-CZ" sz="2400" dirty="0" err="1" smtClean="0"/>
              <a:t>at</a:t>
            </a:r>
            <a:r>
              <a:rPr lang="cs-CZ" sz="2400" dirty="0" smtClean="0"/>
              <a:t> </a:t>
            </a:r>
            <a:r>
              <a:rPr lang="cs-CZ" sz="2400" dirty="0" err="1" smtClean="0"/>
              <a:t>three</a:t>
            </a:r>
            <a:r>
              <a:rPr lang="cs-CZ" sz="2400" dirty="0" smtClean="0"/>
              <a:t> </a:t>
            </a:r>
            <a:r>
              <a:rPr lang="cs-CZ" sz="2400" dirty="0" err="1" smtClean="0"/>
              <a:t>o’clock</a:t>
            </a:r>
            <a:r>
              <a:rPr lang="cs-CZ" sz="2400" dirty="0" smtClean="0"/>
              <a:t>’</a:t>
            </a:r>
            <a:endParaRPr lang="ru-RU" sz="2400" dirty="0" smtClean="0"/>
          </a:p>
          <a:p>
            <a:r>
              <a:rPr lang="ru-RU" sz="2400" dirty="0" smtClean="0"/>
              <a:t>до </a:t>
            </a:r>
            <a:r>
              <a:rPr lang="ru-RU" sz="2400" dirty="0" smtClean="0"/>
              <a:t>одиннадцати</a:t>
            </a:r>
            <a:r>
              <a:rPr lang="nb-NO" sz="2400" dirty="0" smtClean="0"/>
              <a:t> / </a:t>
            </a:r>
            <a:r>
              <a:rPr lang="cs-CZ" sz="2400" dirty="0"/>
              <a:t>do </a:t>
            </a:r>
            <a:r>
              <a:rPr lang="cs-CZ" sz="2400" dirty="0" smtClean="0"/>
              <a:t>jedenácté</a:t>
            </a:r>
            <a:r>
              <a:rPr lang="nb-NO" sz="2400" dirty="0" smtClean="0"/>
              <a:t> ‘by 11’</a:t>
            </a:r>
            <a:endParaRPr lang="ru-RU" sz="2400" dirty="0" smtClean="0"/>
          </a:p>
          <a:p>
            <a:r>
              <a:rPr lang="ru-RU" sz="2400" dirty="0" smtClean="0"/>
              <a:t>ответственность перед </a:t>
            </a:r>
            <a:r>
              <a:rPr lang="ru-RU" sz="2400" dirty="0" smtClean="0"/>
              <a:t>судом</a:t>
            </a:r>
            <a:r>
              <a:rPr lang="nb-NO" sz="2400" dirty="0" smtClean="0"/>
              <a:t> / </a:t>
            </a:r>
            <a:r>
              <a:rPr lang="en-US" sz="2400" dirty="0" err="1"/>
              <a:t>odpovědnost</a:t>
            </a:r>
            <a:r>
              <a:rPr lang="en-US" sz="2400" dirty="0"/>
              <a:t> </a:t>
            </a:r>
            <a:r>
              <a:rPr lang="en-US" sz="2400" dirty="0" err="1"/>
              <a:t>před</a:t>
            </a:r>
            <a:r>
              <a:rPr lang="en-US" sz="2400" dirty="0"/>
              <a:t> </a:t>
            </a:r>
            <a:r>
              <a:rPr lang="en-US" sz="2400" dirty="0" err="1" smtClean="0"/>
              <a:t>soudem</a:t>
            </a:r>
            <a:r>
              <a:rPr lang="en-US" sz="2400" dirty="0" smtClean="0"/>
              <a:t> </a:t>
            </a:r>
            <a:r>
              <a:rPr lang="nb-NO" sz="2400" dirty="0" smtClean="0"/>
              <a:t>‘</a:t>
            </a:r>
            <a:r>
              <a:rPr lang="nb-NO" sz="2400" dirty="0" err="1" smtClean="0"/>
              <a:t>responsibility</a:t>
            </a:r>
            <a:r>
              <a:rPr lang="nb-NO" sz="2400" dirty="0" smtClean="0"/>
              <a:t> </a:t>
            </a:r>
            <a:r>
              <a:rPr lang="nb-NO" sz="2400" dirty="0" err="1" smtClean="0"/>
              <a:t>before</a:t>
            </a:r>
            <a:r>
              <a:rPr lang="nb-NO" sz="2400" dirty="0" smtClean="0"/>
              <a:t> </a:t>
            </a:r>
            <a:r>
              <a:rPr lang="nb-NO" sz="2400" dirty="0" err="1" smtClean="0"/>
              <a:t>the</a:t>
            </a:r>
            <a:r>
              <a:rPr lang="nb-NO" sz="2400" dirty="0" smtClean="0"/>
              <a:t> </a:t>
            </a:r>
            <a:r>
              <a:rPr lang="nb-NO" sz="2400" dirty="0" err="1" smtClean="0"/>
              <a:t>court</a:t>
            </a:r>
            <a:r>
              <a:rPr lang="nb-NO" sz="2400" dirty="0" smtClean="0"/>
              <a:t>’</a:t>
            </a:r>
            <a:endParaRPr lang="ru-RU" sz="2400" dirty="0" smtClean="0"/>
          </a:p>
          <a:p>
            <a:r>
              <a:rPr lang="ru-RU" sz="2400" dirty="0" smtClean="0"/>
              <a:t>через </a:t>
            </a:r>
            <a:r>
              <a:rPr lang="ru-RU" sz="2400" dirty="0" smtClean="0"/>
              <a:t>неделю</a:t>
            </a:r>
            <a:r>
              <a:rPr lang="nb-NO" sz="2400" dirty="0" smtClean="0"/>
              <a:t> / </a:t>
            </a:r>
            <a:r>
              <a:rPr lang="cs-CZ" sz="2400" dirty="0"/>
              <a:t>za </a:t>
            </a:r>
            <a:r>
              <a:rPr lang="cs-CZ" sz="2400" dirty="0" smtClean="0"/>
              <a:t>týden</a:t>
            </a:r>
            <a:r>
              <a:rPr lang="nb-NO" sz="2400" dirty="0" smtClean="0"/>
              <a:t> ‘in a </a:t>
            </a:r>
            <a:r>
              <a:rPr lang="nb-NO" sz="2400" dirty="0" err="1" smtClean="0"/>
              <a:t>week</a:t>
            </a:r>
            <a:r>
              <a:rPr lang="nb-NO" sz="2400" dirty="0" smtClean="0"/>
              <a:t>’</a:t>
            </a:r>
            <a:endParaRPr lang="ru-RU" sz="2400" dirty="0" smtClean="0"/>
          </a:p>
          <a:p>
            <a:r>
              <a:rPr lang="ru-RU" sz="2400" dirty="0" smtClean="0"/>
              <a:t>ответить на его </a:t>
            </a:r>
            <a:r>
              <a:rPr lang="ru-RU" sz="2400" dirty="0" smtClean="0"/>
              <a:t>вопрос</a:t>
            </a:r>
            <a:r>
              <a:rPr lang="nb-NO" sz="2400" dirty="0" smtClean="0"/>
              <a:t> / </a:t>
            </a:r>
            <a:r>
              <a:rPr lang="cs-CZ" sz="2400" dirty="0"/>
              <a:t>odpovědět na jeho </a:t>
            </a:r>
            <a:r>
              <a:rPr lang="cs-CZ" sz="2400" dirty="0" smtClean="0"/>
              <a:t>otázku</a:t>
            </a:r>
            <a:r>
              <a:rPr lang="nb-NO" sz="2400" dirty="0" smtClean="0"/>
              <a:t> </a:t>
            </a:r>
            <a:r>
              <a:rPr lang="nb-NO" sz="2400" dirty="0" smtClean="0"/>
              <a:t>‘</a:t>
            </a:r>
            <a:r>
              <a:rPr lang="nb-NO" sz="2400" dirty="0" err="1" smtClean="0"/>
              <a:t>answer</a:t>
            </a:r>
            <a:r>
              <a:rPr lang="nb-NO" sz="2400" dirty="0" smtClean="0"/>
              <a:t> his </a:t>
            </a:r>
            <a:r>
              <a:rPr lang="nb-NO" sz="2400" dirty="0" err="1" smtClean="0"/>
              <a:t>question</a:t>
            </a:r>
            <a:r>
              <a:rPr lang="nb-NO" sz="2400" dirty="0" smtClean="0"/>
              <a:t>’</a:t>
            </a:r>
            <a:endParaRPr lang="ru-RU" sz="2400" dirty="0" smtClean="0"/>
          </a:p>
          <a:p>
            <a:r>
              <a:rPr lang="ru-RU" sz="2400" dirty="0" smtClean="0"/>
              <a:t>заплатить штраф за </a:t>
            </a:r>
            <a:r>
              <a:rPr lang="ru-RU" sz="2400" dirty="0" smtClean="0"/>
              <a:t>что</a:t>
            </a:r>
            <a:r>
              <a:rPr lang="cs-CZ" sz="2400" dirty="0" smtClean="0"/>
              <a:t>-</a:t>
            </a:r>
            <a:r>
              <a:rPr lang="ru-RU" sz="2400" dirty="0" smtClean="0"/>
              <a:t>то</a:t>
            </a:r>
            <a:r>
              <a:rPr lang="nb-NO" sz="2400" dirty="0" smtClean="0"/>
              <a:t> / </a:t>
            </a:r>
            <a:r>
              <a:rPr lang="cs-CZ" sz="2400" dirty="0"/>
              <a:t>zaplatit pokutu za </a:t>
            </a:r>
            <a:r>
              <a:rPr lang="cs-CZ" sz="2400" dirty="0" smtClean="0"/>
              <a:t>něco</a:t>
            </a:r>
            <a:r>
              <a:rPr lang="ru-RU" sz="2400" dirty="0" smtClean="0"/>
              <a:t> </a:t>
            </a:r>
            <a:r>
              <a:rPr lang="nb-NO" sz="2400" dirty="0" smtClean="0"/>
              <a:t>‘</a:t>
            </a:r>
            <a:r>
              <a:rPr lang="nb-NO" sz="2400" dirty="0" err="1" smtClean="0"/>
              <a:t>pay</a:t>
            </a:r>
            <a:r>
              <a:rPr lang="nb-NO" sz="2400" dirty="0" smtClean="0"/>
              <a:t> a fine for </a:t>
            </a:r>
            <a:r>
              <a:rPr lang="nb-NO" sz="2400" dirty="0" err="1" smtClean="0"/>
              <a:t>something</a:t>
            </a:r>
            <a:r>
              <a:rPr lang="nb-NO" sz="2400" dirty="0" smtClean="0"/>
              <a:t>’</a:t>
            </a:r>
            <a:r>
              <a:rPr lang="ru-RU" sz="2400" dirty="0" smtClean="0"/>
              <a:t> </a:t>
            </a:r>
          </a:p>
          <a:p>
            <a:r>
              <a:rPr lang="ru-RU" sz="2400" dirty="0" smtClean="0"/>
              <a:t>к утру</a:t>
            </a:r>
            <a:r>
              <a:rPr lang="cs-CZ" sz="2400" dirty="0"/>
              <a:t> </a:t>
            </a:r>
            <a:r>
              <a:rPr lang="cs-CZ" sz="2400" dirty="0" smtClean="0"/>
              <a:t>/ </a:t>
            </a:r>
            <a:r>
              <a:rPr lang="cs-CZ" sz="2400" dirty="0"/>
              <a:t>k </a:t>
            </a:r>
            <a:r>
              <a:rPr lang="cs-CZ" sz="2400" dirty="0" smtClean="0"/>
              <a:t>ránu</a:t>
            </a:r>
            <a:r>
              <a:rPr lang="nb-NO" sz="2400" dirty="0" smtClean="0"/>
              <a:t> ‘</a:t>
            </a:r>
            <a:r>
              <a:rPr lang="nb-NO" sz="2400" dirty="0" err="1" smtClean="0"/>
              <a:t>toward</a:t>
            </a:r>
            <a:r>
              <a:rPr lang="nb-NO" sz="2400" dirty="0" smtClean="0"/>
              <a:t> </a:t>
            </a:r>
            <a:r>
              <a:rPr lang="nb-NO" sz="2400" dirty="0" err="1" smtClean="0"/>
              <a:t>morning</a:t>
            </a:r>
            <a:r>
              <a:rPr lang="nb-NO" sz="2400" dirty="0" smtClean="0"/>
              <a:t>’</a:t>
            </a:r>
            <a:endParaRPr lang="ru-RU" sz="2400" dirty="0" smtClean="0"/>
          </a:p>
        </p:txBody>
      </p:sp>
    </p:spTree>
    <p:extLst>
      <p:ext uri="{BB962C8B-B14F-4D97-AF65-F5344CB8AC3E}">
        <p14:creationId xmlns:p14="http://schemas.microsoft.com/office/powerpoint/2010/main" val="33976371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70299" y="300207"/>
            <a:ext cx="8135033" cy="1216926"/>
          </a:xfrm>
        </p:spPr>
        <p:txBody>
          <a:bodyPr>
            <a:normAutofit/>
          </a:bodyPr>
          <a:lstStyle/>
          <a:p>
            <a:pPr eaLnBrk="1" hangingPunct="1">
              <a:defRPr/>
            </a:pPr>
            <a:r>
              <a:rPr lang="en-US" sz="3200" dirty="0" smtClean="0"/>
              <a:t>Structural metaphor in Russian/Czech grammar</a:t>
            </a:r>
          </a:p>
        </p:txBody>
      </p:sp>
      <p:sp>
        <p:nvSpPr>
          <p:cNvPr id="27651" name="Rectangle 3"/>
          <p:cNvSpPr>
            <a:spLocks noGrp="1" noChangeArrowheads="1"/>
          </p:cNvSpPr>
          <p:nvPr>
            <p:ph type="body" sz="half" idx="1"/>
          </p:nvPr>
        </p:nvSpPr>
        <p:spPr/>
        <p:txBody>
          <a:bodyPr/>
          <a:lstStyle/>
          <a:p>
            <a:pPr eaLnBrk="1" hangingPunct="1">
              <a:buFont typeface="Arial"/>
              <a:buChar char="•"/>
              <a:defRPr/>
            </a:pPr>
            <a:r>
              <a:rPr lang="en-US" sz="3200" b="1" dirty="0" smtClean="0"/>
              <a:t>Discrete Solid Object:</a:t>
            </a:r>
          </a:p>
        </p:txBody>
      </p:sp>
      <p:sp>
        <p:nvSpPr>
          <p:cNvPr id="27652" name="Rectangle 4"/>
          <p:cNvSpPr>
            <a:spLocks noGrp="1" noChangeArrowheads="1"/>
          </p:cNvSpPr>
          <p:nvPr>
            <p:ph type="body" sz="half" idx="2"/>
          </p:nvPr>
        </p:nvSpPr>
        <p:spPr/>
        <p:txBody>
          <a:bodyPr/>
          <a:lstStyle/>
          <a:p>
            <a:pPr eaLnBrk="1" hangingPunct="1">
              <a:buFont typeface="Arial"/>
              <a:buChar char="•"/>
              <a:defRPr/>
            </a:pPr>
            <a:r>
              <a:rPr lang="en-US" sz="3200" b="1" dirty="0" smtClean="0"/>
              <a:t>Fluid substance: </a:t>
            </a:r>
          </a:p>
          <a:p>
            <a:pPr lvl="1" eaLnBrk="1" hangingPunct="1">
              <a:buFont typeface="Wingdings" charset="0"/>
              <a:buNone/>
              <a:defRPr/>
            </a:pPr>
            <a:endParaRPr lang="en-US" dirty="0" smtClean="0"/>
          </a:p>
        </p:txBody>
      </p:sp>
      <p:pic>
        <p:nvPicPr>
          <p:cNvPr id="2" name="Picture 18" descr="Dining-Room-Cha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7563"/>
            <a:ext cx="1660525"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20" descr="Apple%20-%20Sandy%20Beeman,%20col"/>
          <p:cNvPicPr>
            <a:picLocks noChangeAspect="1" noChangeArrowheads="1"/>
          </p:cNvPicPr>
          <p:nvPr/>
        </p:nvPicPr>
        <p:blipFill>
          <a:blip r:embed="rId4">
            <a:extLst>
              <a:ext uri="{28A0092B-C50C-407E-A947-70E740481C1C}">
                <a14:useLocalDpi xmlns:a14="http://schemas.microsoft.com/office/drawing/2010/main" val="0"/>
              </a:ext>
            </a:extLst>
          </a:blip>
          <a:srcRect t="26479"/>
          <a:stretch>
            <a:fillRect/>
          </a:stretch>
        </p:blipFill>
        <p:spPr bwMode="auto">
          <a:xfrm>
            <a:off x="2124075" y="3141663"/>
            <a:ext cx="109855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22" descr="tru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4286250"/>
            <a:ext cx="25717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24" descr="547_4785-Waves-Southend-co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3975" y="2997200"/>
            <a:ext cx="1470025"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26" descr="smoke3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625" y="4797425"/>
            <a:ext cx="1858963" cy="18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28" descr="300px-Sand_patter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2997200"/>
            <a:ext cx="22320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83733" y="3840170"/>
            <a:ext cx="2590800" cy="1323439"/>
          </a:xfrm>
          <a:prstGeom prst="rect">
            <a:avLst/>
          </a:prstGeom>
          <a:solidFill>
            <a:schemeClr val="accent4">
              <a:lumMod val="60000"/>
              <a:lumOff val="40000"/>
            </a:schemeClr>
          </a:solidFill>
        </p:spPr>
        <p:txBody>
          <a:bodyPr wrap="square" rtlCol="0">
            <a:spAutoFit/>
          </a:bodyPr>
          <a:lstStyle/>
          <a:p>
            <a:r>
              <a:rPr lang="nb-NO" sz="4000" dirty="0" err="1" smtClean="0"/>
              <a:t>Perfective</a:t>
            </a:r>
            <a:r>
              <a:rPr lang="nb-NO" sz="4000" dirty="0" smtClean="0"/>
              <a:t> verbs</a:t>
            </a:r>
            <a:endParaRPr lang="nb-NO" sz="4000" dirty="0"/>
          </a:p>
        </p:txBody>
      </p:sp>
      <p:sp>
        <p:nvSpPr>
          <p:cNvPr id="12" name="TextBox 11"/>
          <p:cNvSpPr txBox="1"/>
          <p:nvPr/>
        </p:nvSpPr>
        <p:spPr>
          <a:xfrm>
            <a:off x="5680726" y="3840170"/>
            <a:ext cx="2869689" cy="1323439"/>
          </a:xfrm>
          <a:prstGeom prst="rect">
            <a:avLst/>
          </a:prstGeom>
          <a:solidFill>
            <a:schemeClr val="accent4">
              <a:lumMod val="60000"/>
              <a:lumOff val="40000"/>
            </a:schemeClr>
          </a:solidFill>
        </p:spPr>
        <p:txBody>
          <a:bodyPr wrap="square" rtlCol="0">
            <a:spAutoFit/>
          </a:bodyPr>
          <a:lstStyle/>
          <a:p>
            <a:r>
              <a:rPr lang="nb-NO" sz="4000" dirty="0" err="1" smtClean="0"/>
              <a:t>Imperfective</a:t>
            </a:r>
            <a:r>
              <a:rPr lang="nb-NO" sz="4000" dirty="0" smtClean="0"/>
              <a:t> verbs</a:t>
            </a:r>
            <a:endParaRPr lang="nb-NO" sz="4000" dirty="0"/>
          </a:p>
        </p:txBody>
      </p:sp>
    </p:spTree>
    <p:extLst>
      <p:ext uri="{BB962C8B-B14F-4D97-AF65-F5344CB8AC3E}">
        <p14:creationId xmlns:p14="http://schemas.microsoft.com/office/powerpoint/2010/main" val="310056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Metonymy</a:t>
            </a:r>
            <a:endParaRPr lang="nb-NO" dirty="0"/>
          </a:p>
        </p:txBody>
      </p:sp>
      <p:sp>
        <p:nvSpPr>
          <p:cNvPr id="3" name="Content Placeholder 2"/>
          <p:cNvSpPr>
            <a:spLocks noGrp="1"/>
          </p:cNvSpPr>
          <p:nvPr>
            <p:ph idx="1"/>
          </p:nvPr>
        </p:nvSpPr>
        <p:spPr>
          <a:xfrm>
            <a:off x="329282" y="1751183"/>
            <a:ext cx="8459652" cy="4374980"/>
          </a:xfrm>
        </p:spPr>
        <p:txBody>
          <a:bodyPr>
            <a:normAutofit/>
          </a:bodyPr>
          <a:lstStyle/>
          <a:p>
            <a:r>
              <a:rPr lang="nb-NO" sz="2400" b="1" dirty="0" err="1" smtClean="0"/>
              <a:t>Metonymy</a:t>
            </a:r>
            <a:r>
              <a:rPr lang="nb-NO" sz="2400" dirty="0" smtClean="0"/>
              <a:t>: </a:t>
            </a:r>
            <a:r>
              <a:rPr lang="nb-NO" sz="2400" dirty="0" err="1" smtClean="0"/>
              <a:t>when</a:t>
            </a:r>
            <a:r>
              <a:rPr lang="nb-NO" sz="2400" dirty="0" smtClean="0"/>
              <a:t> a </a:t>
            </a:r>
            <a:r>
              <a:rPr lang="nb-NO" sz="2400" dirty="0" err="1" smtClean="0"/>
              <a:t>source</a:t>
            </a:r>
            <a:r>
              <a:rPr lang="nb-NO" sz="2400" dirty="0" smtClean="0"/>
              <a:t> item stands in for a target item</a:t>
            </a:r>
          </a:p>
          <a:p>
            <a:endParaRPr lang="nb-NO" sz="2400" dirty="0"/>
          </a:p>
          <a:p>
            <a:r>
              <a:rPr lang="nb-NO" sz="2400" b="1" dirty="0" err="1" smtClean="0"/>
              <a:t>Lexical</a:t>
            </a:r>
            <a:r>
              <a:rPr lang="nb-NO" sz="2400" b="1" dirty="0" smtClean="0"/>
              <a:t> </a:t>
            </a:r>
            <a:r>
              <a:rPr lang="nb-NO" sz="2400" b="1" dirty="0" err="1" smtClean="0"/>
              <a:t>metonymy</a:t>
            </a:r>
            <a:r>
              <a:rPr lang="nb-NO" sz="2400" dirty="0" smtClean="0"/>
              <a:t>: </a:t>
            </a:r>
            <a:r>
              <a:rPr lang="nb-NO" sz="2400" i="1" dirty="0" smtClean="0"/>
              <a:t>The ham sandwich </a:t>
            </a:r>
            <a:r>
              <a:rPr lang="nb-NO" sz="2400" i="1" dirty="0" err="1" smtClean="0"/>
              <a:t>wants</a:t>
            </a:r>
            <a:r>
              <a:rPr lang="nb-NO" sz="2400" i="1" dirty="0" smtClean="0"/>
              <a:t> his </a:t>
            </a:r>
            <a:r>
              <a:rPr lang="nb-NO" sz="2400" i="1" dirty="0" err="1" smtClean="0"/>
              <a:t>check</a:t>
            </a:r>
            <a:r>
              <a:rPr lang="nb-NO" sz="2400" i="1" dirty="0" smtClean="0"/>
              <a:t>. The White House has </a:t>
            </a:r>
            <a:r>
              <a:rPr lang="nb-NO" sz="2400" i="1" dirty="0" err="1" smtClean="0"/>
              <a:t>called</a:t>
            </a:r>
            <a:r>
              <a:rPr lang="nb-NO" sz="2400" i="1" dirty="0" smtClean="0"/>
              <a:t> for </a:t>
            </a:r>
            <a:r>
              <a:rPr lang="nb-NO" sz="2400" i="1" dirty="0" err="1" smtClean="0"/>
              <a:t>budget</a:t>
            </a:r>
            <a:r>
              <a:rPr lang="nb-NO" sz="2400" i="1" dirty="0" smtClean="0"/>
              <a:t> reforms.</a:t>
            </a:r>
            <a:endParaRPr lang="nb-NO" sz="2400" dirty="0" smtClean="0"/>
          </a:p>
          <a:p>
            <a:r>
              <a:rPr lang="nb-NO" sz="2400" b="1" dirty="0" err="1" smtClean="0"/>
              <a:t>Metonymy</a:t>
            </a:r>
            <a:r>
              <a:rPr lang="nb-NO" sz="2400" b="1" dirty="0" smtClean="0"/>
              <a:t> in </a:t>
            </a:r>
            <a:r>
              <a:rPr lang="nb-NO" sz="2400" b="1" dirty="0" err="1" smtClean="0"/>
              <a:t>grammar</a:t>
            </a:r>
            <a:r>
              <a:rPr lang="nb-NO" sz="2400" dirty="0" smtClean="0"/>
              <a:t>: </a:t>
            </a:r>
            <a:r>
              <a:rPr lang="en-US" sz="2400" dirty="0"/>
              <a:t>ellipsis, truncation, and phonological reduction/</a:t>
            </a:r>
            <a:r>
              <a:rPr lang="en-US" sz="2400" dirty="0" smtClean="0"/>
              <a:t>neutralization; endpoint metonymy in </a:t>
            </a:r>
            <a:r>
              <a:rPr lang="en-US" sz="2400" i="1" dirty="0"/>
              <a:t>Bill lives over the hill</a:t>
            </a:r>
            <a:r>
              <a:rPr lang="en-US" sz="2400" dirty="0"/>
              <a:t> </a:t>
            </a:r>
            <a:r>
              <a:rPr lang="en-US" sz="2400" dirty="0" smtClean="0"/>
              <a:t>; metonymy in word-formation</a:t>
            </a:r>
            <a:endParaRPr lang="nb-NO" sz="2400" dirty="0"/>
          </a:p>
        </p:txBody>
      </p:sp>
    </p:spTree>
    <p:extLst>
      <p:ext uri="{BB962C8B-B14F-4D97-AF65-F5344CB8AC3E}">
        <p14:creationId xmlns:p14="http://schemas.microsoft.com/office/powerpoint/2010/main" val="4010504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eaLnBrk="1" hangingPunct="1"/>
            <a:r>
              <a:rPr lang="nb-NO" sz="3600" dirty="0">
                <a:latin typeface="Calibri" charset="0"/>
                <a:ea typeface="ＭＳ Ｐゴシック" charset="0"/>
                <a:cs typeface="ＭＳ Ｐゴシック" charset="0"/>
              </a:rPr>
              <a:t>Language &amp; </a:t>
            </a:r>
            <a:r>
              <a:rPr lang="nb-NO" sz="3600" dirty="0" err="1">
                <a:latin typeface="Calibri" charset="0"/>
                <a:ea typeface="ＭＳ Ｐゴシック" charset="0"/>
                <a:cs typeface="ＭＳ Ｐゴシック" charset="0"/>
              </a:rPr>
              <a:t>Cognition</a:t>
            </a:r>
            <a:endParaRPr lang="nb-NO" sz="3600" dirty="0">
              <a:latin typeface="Calibri" charset="0"/>
              <a:ea typeface="ＭＳ Ｐゴシック" charset="0"/>
              <a:cs typeface="ＭＳ Ｐゴシック" charset="0"/>
            </a:endParaRPr>
          </a:p>
        </p:txBody>
      </p:sp>
      <p:sp>
        <p:nvSpPr>
          <p:cNvPr id="17411" name="Rectangle 3"/>
          <p:cNvSpPr>
            <a:spLocks noGrp="1" noChangeArrowheads="1"/>
          </p:cNvSpPr>
          <p:nvPr>
            <p:ph type="body" idx="1"/>
          </p:nvPr>
        </p:nvSpPr>
        <p:spPr>
          <a:xfrm>
            <a:off x="228600" y="1981200"/>
            <a:ext cx="8610600" cy="4495800"/>
          </a:xfrm>
        </p:spPr>
        <p:txBody>
          <a:bodyPr>
            <a:normAutofit/>
          </a:bodyPr>
          <a:lstStyle/>
          <a:p>
            <a:pPr eaLnBrk="1" hangingPunct="1"/>
            <a:r>
              <a:rPr lang="nb-NO" sz="2400" dirty="0" err="1">
                <a:latin typeface="Calibri" charset="0"/>
                <a:ea typeface="ＭＳ Ｐゴシック" charset="0"/>
                <a:cs typeface="ＭＳ Ｐゴシック" charset="0"/>
              </a:rPr>
              <a:t>Linguistic</a:t>
            </a:r>
            <a:r>
              <a:rPr lang="nb-NO" sz="2400" dirty="0">
                <a:latin typeface="Calibri" charset="0"/>
                <a:ea typeface="ＭＳ Ｐゴシック" charset="0"/>
                <a:cs typeface="ＭＳ Ｐゴシック" charset="0"/>
              </a:rPr>
              <a:t> </a:t>
            </a:r>
            <a:r>
              <a:rPr lang="nb-NO" sz="2400" dirty="0" err="1">
                <a:latin typeface="Calibri" charset="0"/>
                <a:ea typeface="ＭＳ Ｐゴシック" charset="0"/>
                <a:cs typeface="ＭＳ Ｐゴシック" charset="0"/>
              </a:rPr>
              <a:t>cognition</a:t>
            </a:r>
            <a:r>
              <a:rPr lang="nb-NO" sz="2400" dirty="0">
                <a:latin typeface="Calibri" charset="0"/>
                <a:ea typeface="ＭＳ Ｐゴシック" charset="0"/>
                <a:cs typeface="ＭＳ Ｐゴシック" charset="0"/>
              </a:rPr>
              <a:t> has </a:t>
            </a:r>
            <a:r>
              <a:rPr lang="nb-NO" sz="2400" b="1" dirty="0" err="1">
                <a:latin typeface="Calibri" charset="0"/>
                <a:ea typeface="ＭＳ Ｐゴシック" charset="0"/>
                <a:cs typeface="ＭＳ Ｐゴシック" charset="0"/>
              </a:rPr>
              <a:t>no</a:t>
            </a:r>
            <a:r>
              <a:rPr lang="nb-NO" sz="2400" b="1" dirty="0">
                <a:latin typeface="Calibri" charset="0"/>
                <a:ea typeface="ＭＳ Ｐゴシック" charset="0"/>
                <a:cs typeface="ＭＳ Ｐゴシック" charset="0"/>
              </a:rPr>
              <a:t> </a:t>
            </a:r>
            <a:r>
              <a:rPr lang="nb-NO" sz="2400" b="1" dirty="0" err="1">
                <a:latin typeface="Calibri" charset="0"/>
                <a:ea typeface="ＭＳ Ｐゴシック" charset="0"/>
                <a:cs typeface="ＭＳ Ｐゴシック" charset="0"/>
              </a:rPr>
              <a:t>special</a:t>
            </a:r>
            <a:r>
              <a:rPr lang="nb-NO" sz="2400" b="1" dirty="0">
                <a:latin typeface="Calibri" charset="0"/>
                <a:ea typeface="ＭＳ Ｐゴシック" charset="0"/>
                <a:cs typeface="ＭＳ Ｐゴシック" charset="0"/>
              </a:rPr>
              <a:t> status</a:t>
            </a:r>
            <a:endParaRPr lang="nb-NO" sz="2400" dirty="0">
              <a:latin typeface="Calibri" charset="0"/>
              <a:ea typeface="ＭＳ Ｐゴシック" charset="0"/>
              <a:cs typeface="ＭＳ Ｐゴシック" charset="0"/>
            </a:endParaRPr>
          </a:p>
          <a:p>
            <a:pPr lvl="1" eaLnBrk="1" hangingPunct="1"/>
            <a:r>
              <a:rPr lang="nb-NO" sz="2400" dirty="0">
                <a:latin typeface="Calibri" charset="0"/>
                <a:ea typeface="ＭＳ Ｐゴシック" charset="0"/>
              </a:rPr>
              <a:t>All </a:t>
            </a:r>
            <a:r>
              <a:rPr lang="nb-NO" sz="2400" dirty="0" err="1">
                <a:latin typeface="Calibri" charset="0"/>
                <a:ea typeface="ＭＳ Ｐゴシック" charset="0"/>
              </a:rPr>
              <a:t>linguistic</a:t>
            </a:r>
            <a:r>
              <a:rPr lang="nb-NO" sz="2400" dirty="0">
                <a:latin typeface="Calibri" charset="0"/>
                <a:ea typeface="ＭＳ Ｐゴシック" charset="0"/>
              </a:rPr>
              <a:t> </a:t>
            </a:r>
            <a:r>
              <a:rPr lang="nb-NO" sz="2400" dirty="0" err="1">
                <a:latin typeface="Calibri" charset="0"/>
                <a:ea typeface="ＭＳ Ｐゴシック" charset="0"/>
              </a:rPr>
              <a:t>phenomena</a:t>
            </a:r>
            <a:r>
              <a:rPr lang="nb-NO" sz="2400" dirty="0">
                <a:latin typeface="Calibri" charset="0"/>
                <a:ea typeface="ＭＳ Ｐゴシック" charset="0"/>
              </a:rPr>
              <a:t> </a:t>
            </a:r>
            <a:r>
              <a:rPr lang="nb-NO" sz="2400" dirty="0" err="1">
                <a:latin typeface="Calibri" charset="0"/>
                <a:ea typeface="ＭＳ Ｐゴシック" charset="0"/>
              </a:rPr>
              <a:t>can</a:t>
            </a:r>
            <a:r>
              <a:rPr lang="nb-NO" sz="2400" dirty="0">
                <a:latin typeface="Calibri" charset="0"/>
                <a:ea typeface="ＭＳ Ｐゴシック" charset="0"/>
              </a:rPr>
              <a:t> be </a:t>
            </a:r>
            <a:r>
              <a:rPr lang="nb-NO" sz="2400" dirty="0" err="1">
                <a:latin typeface="Calibri" charset="0"/>
                <a:ea typeface="ＭＳ Ｐゴシック" charset="0"/>
              </a:rPr>
              <a:t>explained</a:t>
            </a:r>
            <a:r>
              <a:rPr lang="nb-NO" sz="2400" dirty="0">
                <a:latin typeface="Calibri" charset="0"/>
                <a:ea typeface="ＭＳ Ｐゴシック" charset="0"/>
              </a:rPr>
              <a:t> via </a:t>
            </a:r>
            <a:r>
              <a:rPr lang="nb-NO" sz="2400" b="1" dirty="0">
                <a:latin typeface="Calibri" charset="0"/>
                <a:ea typeface="ＭＳ Ｐゴシック" charset="0"/>
              </a:rPr>
              <a:t>general </a:t>
            </a:r>
            <a:r>
              <a:rPr lang="nb-NO" sz="2400" b="1" dirty="0" err="1">
                <a:latin typeface="Calibri" charset="0"/>
                <a:ea typeface="ＭＳ Ｐゴシック" charset="0"/>
              </a:rPr>
              <a:t>cognitive</a:t>
            </a:r>
            <a:r>
              <a:rPr lang="nb-NO" sz="2400" b="1" dirty="0">
                <a:latin typeface="Calibri" charset="0"/>
                <a:ea typeface="ＭＳ Ｐゴシック" charset="0"/>
              </a:rPr>
              <a:t> </a:t>
            </a:r>
            <a:r>
              <a:rPr lang="nb-NO" sz="2400" b="1" dirty="0" err="1">
                <a:latin typeface="Calibri" charset="0"/>
                <a:ea typeface="ＭＳ Ｐゴシック" charset="0"/>
              </a:rPr>
              <a:t>mechanisms</a:t>
            </a:r>
            <a:endParaRPr lang="nb-NO" sz="2400" dirty="0">
              <a:latin typeface="Calibri" charset="0"/>
              <a:ea typeface="ＭＳ Ｐゴシック" charset="0"/>
            </a:endParaRPr>
          </a:p>
          <a:p>
            <a:pPr eaLnBrk="1" hangingPunct="1"/>
            <a:r>
              <a:rPr lang="nb-NO" sz="2400" dirty="0">
                <a:latin typeface="Calibri" charset="0"/>
                <a:ea typeface="ＭＳ Ｐゴシック" charset="0"/>
                <a:cs typeface="ＭＳ Ｐゴシック" charset="0"/>
              </a:rPr>
              <a:t>Language is </a:t>
            </a:r>
            <a:r>
              <a:rPr lang="nb-NO" sz="2400" b="1" dirty="0">
                <a:latin typeface="Calibri" charset="0"/>
                <a:ea typeface="ＭＳ Ｐゴシック" charset="0"/>
                <a:cs typeface="ＭＳ Ｐゴシック" charset="0"/>
              </a:rPr>
              <a:t>not </a:t>
            </a:r>
            <a:r>
              <a:rPr lang="nb-NO" sz="2400" b="1" dirty="0" err="1">
                <a:latin typeface="Calibri" charset="0"/>
                <a:ea typeface="ＭＳ Ｐゴシック" charset="0"/>
                <a:cs typeface="ＭＳ Ｐゴシック" charset="0"/>
              </a:rPr>
              <a:t>divided</a:t>
            </a:r>
            <a:r>
              <a:rPr lang="nb-NO" sz="2400" dirty="0">
                <a:latin typeface="Calibri" charset="0"/>
                <a:ea typeface="ＭＳ Ｐゴシック" charset="0"/>
                <a:cs typeface="ＭＳ Ｐゴシック" charset="0"/>
              </a:rPr>
              <a:t> </a:t>
            </a:r>
            <a:r>
              <a:rPr lang="nb-NO" sz="2400" dirty="0" err="1">
                <a:latin typeface="Calibri" charset="0"/>
                <a:ea typeface="ＭＳ Ｐゴシック" charset="0"/>
                <a:cs typeface="ＭＳ Ｐゴシック" charset="0"/>
              </a:rPr>
              <a:t>into</a:t>
            </a:r>
            <a:r>
              <a:rPr lang="nb-NO" sz="2400" dirty="0">
                <a:latin typeface="Calibri" charset="0"/>
                <a:ea typeface="ＭＳ Ｐゴシック" charset="0"/>
                <a:cs typeface="ＭＳ Ｐゴシック" charset="0"/>
              </a:rPr>
              <a:t> </a:t>
            </a:r>
            <a:r>
              <a:rPr lang="nb-NO" sz="2400" dirty="0" err="1">
                <a:latin typeface="Calibri" charset="0"/>
                <a:ea typeface="ＭＳ Ｐゴシック" charset="0"/>
                <a:cs typeface="ＭＳ Ｐゴシック" charset="0"/>
              </a:rPr>
              <a:t>discrete</a:t>
            </a:r>
            <a:r>
              <a:rPr lang="nb-NO" sz="2400" dirty="0">
                <a:latin typeface="Calibri" charset="0"/>
                <a:ea typeface="ＭＳ Ｐゴシック" charset="0"/>
                <a:cs typeface="ＭＳ Ｐゴシック" charset="0"/>
              </a:rPr>
              <a:t> </a:t>
            </a:r>
            <a:r>
              <a:rPr lang="nb-NO" sz="2400" dirty="0" err="1">
                <a:latin typeface="Calibri" charset="0"/>
                <a:ea typeface="ＭＳ Ｐゴシック" charset="0"/>
                <a:cs typeface="ＭＳ Ｐゴシック" charset="0"/>
              </a:rPr>
              <a:t>levels</a:t>
            </a:r>
            <a:r>
              <a:rPr lang="nb-NO" sz="2400" dirty="0">
                <a:latin typeface="Calibri" charset="0"/>
                <a:ea typeface="ＭＳ Ｐゴシック" charset="0"/>
                <a:cs typeface="ＭＳ Ｐゴシック" charset="0"/>
              </a:rPr>
              <a:t> or </a:t>
            </a:r>
            <a:r>
              <a:rPr lang="nb-NO" sz="2400" dirty="0" err="1">
                <a:latin typeface="Calibri" charset="0"/>
                <a:ea typeface="ＭＳ Ｐゴシック" charset="0"/>
                <a:cs typeface="ＭＳ Ｐゴシック" charset="0"/>
              </a:rPr>
              <a:t>modules</a:t>
            </a:r>
            <a:endParaRPr lang="nb-NO" sz="2400" dirty="0">
              <a:latin typeface="Calibri" charset="0"/>
              <a:ea typeface="ＭＳ Ｐゴシック" charset="0"/>
              <a:cs typeface="ＭＳ Ｐゴシック" charset="0"/>
            </a:endParaRPr>
          </a:p>
          <a:p>
            <a:pPr lvl="1" eaLnBrk="1" hangingPunct="1"/>
            <a:r>
              <a:rPr lang="nb-NO" sz="2400" dirty="0" err="1">
                <a:latin typeface="Calibri" charset="0"/>
                <a:ea typeface="ＭＳ Ｐゴシック" charset="0"/>
              </a:rPr>
              <a:t>phonology</a:t>
            </a:r>
            <a:r>
              <a:rPr lang="nb-NO" sz="2400" dirty="0">
                <a:latin typeface="Calibri" charset="0"/>
                <a:ea typeface="ＭＳ Ｐゴシック" charset="0"/>
              </a:rPr>
              <a:t>, </a:t>
            </a:r>
            <a:r>
              <a:rPr lang="nb-NO" sz="2400" dirty="0" err="1">
                <a:latin typeface="Calibri" charset="0"/>
                <a:ea typeface="ＭＳ Ｐゴシック" charset="0"/>
              </a:rPr>
              <a:t>morphology</a:t>
            </a:r>
            <a:r>
              <a:rPr lang="nb-NO" sz="2400" dirty="0">
                <a:latin typeface="Calibri" charset="0"/>
                <a:ea typeface="ＭＳ Ｐゴシック" charset="0"/>
              </a:rPr>
              <a:t>, </a:t>
            </a:r>
            <a:r>
              <a:rPr lang="nb-NO" sz="2400" dirty="0" err="1">
                <a:latin typeface="Calibri" charset="0"/>
                <a:ea typeface="ＭＳ Ｐゴシック" charset="0"/>
              </a:rPr>
              <a:t>syntax</a:t>
            </a:r>
            <a:r>
              <a:rPr lang="nb-NO" sz="2400" dirty="0">
                <a:latin typeface="Calibri" charset="0"/>
                <a:ea typeface="ＭＳ Ｐゴシック" charset="0"/>
              </a:rPr>
              <a:t> and </a:t>
            </a:r>
            <a:r>
              <a:rPr lang="nb-NO" sz="2400" dirty="0" err="1">
                <a:latin typeface="Calibri" charset="0"/>
                <a:ea typeface="ＭＳ Ｐゴシック" charset="0"/>
              </a:rPr>
              <a:t>lexicon</a:t>
            </a:r>
            <a:r>
              <a:rPr lang="nb-NO" sz="2400" dirty="0">
                <a:latin typeface="Calibri" charset="0"/>
                <a:ea typeface="ＭＳ Ｐゴシック" charset="0"/>
              </a:rPr>
              <a:t> form </a:t>
            </a:r>
            <a:r>
              <a:rPr lang="nb-NO" sz="2400" b="1" dirty="0">
                <a:latin typeface="Calibri" charset="0"/>
                <a:ea typeface="ＭＳ Ｐゴシック" charset="0"/>
              </a:rPr>
              <a:t>a </a:t>
            </a:r>
            <a:r>
              <a:rPr lang="nb-NO" sz="2400" b="1" dirty="0" err="1">
                <a:latin typeface="Calibri" charset="0"/>
                <a:ea typeface="ＭＳ Ｐゴシック" charset="0"/>
              </a:rPr>
              <a:t>continuous</a:t>
            </a:r>
            <a:r>
              <a:rPr lang="nb-NO" sz="2400" b="1" dirty="0">
                <a:latin typeface="Calibri" charset="0"/>
                <a:ea typeface="ＭＳ Ｐゴシック" charset="0"/>
              </a:rPr>
              <a:t> </a:t>
            </a:r>
            <a:r>
              <a:rPr lang="nb-NO" sz="2400" b="1" dirty="0" err="1">
                <a:latin typeface="Calibri" charset="0"/>
                <a:ea typeface="ＭＳ Ｐゴシック" charset="0"/>
              </a:rPr>
              <a:t>phenomenon</a:t>
            </a:r>
            <a:endParaRPr lang="nb-NO" sz="2400" dirty="0">
              <a:latin typeface="Calibri" charset="0"/>
              <a:ea typeface="ＭＳ Ｐゴシック" charset="0"/>
            </a:endParaRPr>
          </a:p>
          <a:p>
            <a:pPr lvl="1" eaLnBrk="1" hangingPunct="1"/>
            <a:r>
              <a:rPr lang="nb-NO" sz="2400" dirty="0" err="1">
                <a:latin typeface="Calibri" charset="0"/>
                <a:ea typeface="ＭＳ Ｐゴシック" charset="0"/>
              </a:rPr>
              <a:t>primary</a:t>
            </a:r>
            <a:r>
              <a:rPr lang="nb-NO" sz="2400" dirty="0">
                <a:latin typeface="Calibri" charset="0"/>
                <a:ea typeface="ＭＳ Ｐゴシック" charset="0"/>
              </a:rPr>
              <a:t> </a:t>
            </a:r>
            <a:r>
              <a:rPr lang="nb-NO" sz="2400" dirty="0" err="1">
                <a:latin typeface="Calibri" charset="0"/>
                <a:ea typeface="ＭＳ Ｐゴシック" charset="0"/>
              </a:rPr>
              <a:t>motive</a:t>
            </a:r>
            <a:r>
              <a:rPr lang="nb-NO" sz="2400" dirty="0">
                <a:latin typeface="Calibri" charset="0"/>
                <a:ea typeface="ＭＳ Ｐゴシック" charset="0"/>
              </a:rPr>
              <a:t> for all </a:t>
            </a:r>
            <a:r>
              <a:rPr lang="nb-NO" sz="2400" dirty="0" err="1">
                <a:latin typeface="Calibri" charset="0"/>
                <a:ea typeface="ＭＳ Ｐゴシック" charset="0"/>
              </a:rPr>
              <a:t>linguistic</a:t>
            </a:r>
            <a:r>
              <a:rPr lang="nb-NO" sz="2400" dirty="0">
                <a:latin typeface="Calibri" charset="0"/>
                <a:ea typeface="ＭＳ Ｐゴシック" charset="0"/>
              </a:rPr>
              <a:t> </a:t>
            </a:r>
            <a:r>
              <a:rPr lang="nb-NO" sz="2400" dirty="0" err="1">
                <a:latin typeface="Calibri" charset="0"/>
                <a:ea typeface="ＭＳ Ｐゴシック" charset="0"/>
              </a:rPr>
              <a:t>phenomena</a:t>
            </a:r>
            <a:r>
              <a:rPr lang="nb-NO" sz="2400" dirty="0">
                <a:latin typeface="Calibri" charset="0"/>
                <a:ea typeface="ＭＳ Ｐゴシック" charset="0"/>
              </a:rPr>
              <a:t> is </a:t>
            </a:r>
            <a:r>
              <a:rPr lang="nb-NO" sz="2400" b="1" dirty="0" err="1">
                <a:latin typeface="Calibri" charset="0"/>
                <a:ea typeface="ＭＳ Ｐゴシック" charset="0"/>
              </a:rPr>
              <a:t>meaning</a:t>
            </a:r>
            <a:endParaRPr lang="nb-NO" sz="2400" dirty="0">
              <a:latin typeface="Calibri" charset="0"/>
              <a:ea typeface="ＭＳ Ｐゴシック" charset="0"/>
            </a:endParaRPr>
          </a:p>
        </p:txBody>
      </p:sp>
    </p:spTree>
    <p:extLst>
      <p:ext uri="{BB962C8B-B14F-4D97-AF65-F5344CB8AC3E}">
        <p14:creationId xmlns:p14="http://schemas.microsoft.com/office/powerpoint/2010/main" val="185455004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Metonymy</a:t>
            </a:r>
            <a:r>
              <a:rPr lang="nb-NO" dirty="0" smtClean="0"/>
              <a:t> in Russian/</a:t>
            </a:r>
            <a:r>
              <a:rPr lang="nb-NO" dirty="0" err="1" smtClean="0"/>
              <a:t>Czech</a:t>
            </a:r>
            <a:r>
              <a:rPr lang="nb-NO" dirty="0" smtClean="0"/>
              <a:t> </a:t>
            </a:r>
            <a:r>
              <a:rPr lang="nb-NO" dirty="0" err="1" smtClean="0"/>
              <a:t>grammar</a:t>
            </a:r>
            <a:endParaRPr lang="nb-NO" dirty="0"/>
          </a:p>
        </p:txBody>
      </p:sp>
      <p:sp>
        <p:nvSpPr>
          <p:cNvPr id="3" name="Content Placeholder 2"/>
          <p:cNvSpPr>
            <a:spLocks noGrp="1"/>
          </p:cNvSpPr>
          <p:nvPr>
            <p:ph idx="1"/>
          </p:nvPr>
        </p:nvSpPr>
        <p:spPr/>
        <p:txBody>
          <a:bodyPr>
            <a:normAutofit fontScale="85000" lnSpcReduction="20000"/>
          </a:bodyPr>
          <a:lstStyle/>
          <a:p>
            <a:r>
              <a:rPr lang="nb-NO" sz="2800" dirty="0" err="1" smtClean="0"/>
              <a:t>Semelfactives</a:t>
            </a:r>
            <a:r>
              <a:rPr lang="nb-NO" sz="2800" dirty="0" smtClean="0"/>
              <a:t>: </a:t>
            </a:r>
            <a:endParaRPr lang="nb-NO" sz="2800" dirty="0" smtClean="0"/>
          </a:p>
          <a:p>
            <a:pPr lvl="1"/>
            <a:r>
              <a:rPr lang="ru-RU" sz="2800" i="1" dirty="0" smtClean="0"/>
              <a:t>чихнуть</a:t>
            </a:r>
            <a:r>
              <a:rPr lang="nb-NO" sz="2800" i="1" dirty="0" smtClean="0"/>
              <a:t> </a:t>
            </a:r>
            <a:r>
              <a:rPr lang="nb-NO" sz="2800" dirty="0" smtClean="0"/>
              <a:t>‘</a:t>
            </a:r>
            <a:r>
              <a:rPr lang="nb-NO" sz="2800" dirty="0" err="1" smtClean="0"/>
              <a:t>sneeze</a:t>
            </a:r>
            <a:r>
              <a:rPr lang="nb-NO" sz="2800" dirty="0" smtClean="0"/>
              <a:t> </a:t>
            </a:r>
            <a:r>
              <a:rPr lang="nb-NO" sz="2800" dirty="0" err="1" smtClean="0"/>
              <a:t>once</a:t>
            </a:r>
            <a:r>
              <a:rPr lang="nb-NO" sz="2800" dirty="0" smtClean="0"/>
              <a:t>’</a:t>
            </a:r>
            <a:r>
              <a:rPr lang="se-NO" sz="2800" dirty="0" smtClean="0"/>
              <a:t> </a:t>
            </a:r>
            <a:r>
              <a:rPr lang="se-NO" sz="2800" dirty="0" smtClean="0"/>
              <a:t>from </a:t>
            </a:r>
            <a:r>
              <a:rPr lang="ru-RU" sz="2800" i="1" dirty="0" smtClean="0"/>
              <a:t>чихать</a:t>
            </a:r>
            <a:r>
              <a:rPr lang="nb-NO" sz="2800" i="1" dirty="0" smtClean="0"/>
              <a:t> </a:t>
            </a:r>
            <a:r>
              <a:rPr lang="nb-NO" sz="2800" dirty="0"/>
              <a:t>‘</a:t>
            </a:r>
            <a:r>
              <a:rPr lang="nb-NO" sz="2800" dirty="0" err="1" smtClean="0"/>
              <a:t>sneeze</a:t>
            </a:r>
            <a:r>
              <a:rPr lang="nb-NO" sz="2800" dirty="0" smtClean="0"/>
              <a:t>’</a:t>
            </a:r>
            <a:r>
              <a:rPr lang="se-NO" sz="2800" dirty="0" smtClean="0"/>
              <a:t> </a:t>
            </a:r>
            <a:endParaRPr lang="nb-NO" sz="2800" i="1" dirty="0" smtClean="0"/>
          </a:p>
          <a:p>
            <a:endParaRPr lang="ru-RU" sz="2800" i="1" dirty="0" smtClean="0"/>
          </a:p>
          <a:p>
            <a:r>
              <a:rPr lang="se-NO" sz="2800" dirty="0" smtClean="0"/>
              <a:t>Dative case:  </a:t>
            </a:r>
            <a:endParaRPr lang="se-NO" sz="2800" dirty="0" smtClean="0"/>
          </a:p>
          <a:p>
            <a:pPr lvl="1"/>
            <a:r>
              <a:rPr lang="ru-RU" sz="2800" i="1" dirty="0" smtClean="0"/>
              <a:t>дать</a:t>
            </a:r>
            <a:r>
              <a:rPr lang="nb-NO" sz="2800" i="1" dirty="0" smtClean="0"/>
              <a:t> </a:t>
            </a:r>
            <a:r>
              <a:rPr lang="nb-NO" sz="2800" dirty="0" smtClean="0"/>
              <a:t>‘</a:t>
            </a:r>
            <a:r>
              <a:rPr lang="nb-NO" sz="2800" dirty="0" err="1" smtClean="0"/>
              <a:t>give</a:t>
            </a:r>
            <a:r>
              <a:rPr lang="nb-NO" sz="2800" dirty="0" smtClean="0"/>
              <a:t>’ </a:t>
            </a:r>
            <a:r>
              <a:rPr lang="nb-NO" sz="2800" dirty="0" smtClean="0"/>
              <a:t>&gt;</a:t>
            </a:r>
            <a:r>
              <a:rPr lang="ru-RU" sz="2800" dirty="0" smtClean="0"/>
              <a:t> </a:t>
            </a:r>
            <a:r>
              <a:rPr lang="ru-RU" sz="2800" i="1" dirty="0" smtClean="0"/>
              <a:t>заплатить</a:t>
            </a:r>
            <a:r>
              <a:rPr lang="nb-NO" sz="2800" i="1" dirty="0" smtClean="0"/>
              <a:t> </a:t>
            </a:r>
            <a:r>
              <a:rPr lang="nb-NO" sz="2800" dirty="0" smtClean="0"/>
              <a:t>‘</a:t>
            </a:r>
            <a:r>
              <a:rPr lang="nb-NO" sz="2800" dirty="0" err="1" smtClean="0"/>
              <a:t>pay</a:t>
            </a:r>
            <a:r>
              <a:rPr lang="nb-NO" sz="2800" dirty="0" smtClean="0"/>
              <a:t>’,</a:t>
            </a:r>
            <a:r>
              <a:rPr lang="ru-RU" sz="2800" dirty="0" smtClean="0"/>
              <a:t> </a:t>
            </a:r>
            <a:r>
              <a:rPr lang="ru-RU" sz="2800" i="1" dirty="0" smtClean="0"/>
              <a:t>ответить</a:t>
            </a:r>
            <a:r>
              <a:rPr lang="nb-NO" sz="2800" i="1" dirty="0" smtClean="0"/>
              <a:t> </a:t>
            </a:r>
            <a:r>
              <a:rPr lang="nb-NO" sz="2800" dirty="0" smtClean="0"/>
              <a:t>‘</a:t>
            </a:r>
            <a:r>
              <a:rPr lang="nb-NO" sz="2800" dirty="0" err="1" smtClean="0"/>
              <a:t>answer</a:t>
            </a:r>
            <a:r>
              <a:rPr lang="nb-NO" sz="2800" dirty="0" smtClean="0"/>
              <a:t>’,</a:t>
            </a:r>
            <a:r>
              <a:rPr lang="ru-RU" sz="2800" dirty="0" smtClean="0"/>
              <a:t> </a:t>
            </a:r>
            <a:r>
              <a:rPr lang="ru-RU" sz="2800" i="1" dirty="0" smtClean="0"/>
              <a:t>помочь</a:t>
            </a:r>
            <a:r>
              <a:rPr lang="nb-NO" sz="2800" i="1" dirty="0" smtClean="0"/>
              <a:t> </a:t>
            </a:r>
            <a:r>
              <a:rPr lang="nb-NO" sz="2800" dirty="0" smtClean="0"/>
              <a:t>‘</a:t>
            </a:r>
            <a:r>
              <a:rPr lang="nb-NO" sz="2800" dirty="0" err="1" smtClean="0"/>
              <a:t>help</a:t>
            </a:r>
            <a:r>
              <a:rPr lang="nb-NO" sz="2800" dirty="0" smtClean="0"/>
              <a:t>’,</a:t>
            </a:r>
            <a:r>
              <a:rPr lang="ru-RU" sz="2800" dirty="0" smtClean="0"/>
              <a:t> </a:t>
            </a:r>
            <a:r>
              <a:rPr lang="ru-RU" sz="2800" i="1" dirty="0" smtClean="0"/>
              <a:t>повредить</a:t>
            </a:r>
            <a:r>
              <a:rPr lang="nb-NO" sz="2800" i="1" dirty="0" smtClean="0"/>
              <a:t> </a:t>
            </a:r>
            <a:r>
              <a:rPr lang="nb-NO" sz="2800" dirty="0" smtClean="0"/>
              <a:t>‘harm’ </a:t>
            </a:r>
            <a:endParaRPr lang="nb-NO" sz="2800" i="1" dirty="0" smtClean="0"/>
          </a:p>
          <a:p>
            <a:pPr lvl="1"/>
            <a:r>
              <a:rPr lang="nb-NO" sz="2800" i="1" dirty="0" err="1" smtClean="0"/>
              <a:t>dát</a:t>
            </a:r>
            <a:r>
              <a:rPr lang="nb-NO" sz="2800" i="1" dirty="0" smtClean="0"/>
              <a:t> </a:t>
            </a:r>
            <a:r>
              <a:rPr lang="nb-NO" sz="2800" dirty="0"/>
              <a:t>‘</a:t>
            </a:r>
            <a:r>
              <a:rPr lang="nb-NO" sz="2800" dirty="0" err="1"/>
              <a:t>give</a:t>
            </a:r>
            <a:r>
              <a:rPr lang="nb-NO" sz="2800" dirty="0"/>
              <a:t>’ </a:t>
            </a:r>
            <a:r>
              <a:rPr lang="nb-NO" sz="2800" i="1" dirty="0" smtClean="0"/>
              <a:t>&gt; </a:t>
            </a:r>
            <a:r>
              <a:rPr lang="nb-NO" sz="2800" i="1" dirty="0" err="1" smtClean="0"/>
              <a:t>zaplatit</a:t>
            </a:r>
            <a:r>
              <a:rPr lang="nb-NO" sz="2800" i="1" dirty="0" smtClean="0"/>
              <a:t> </a:t>
            </a:r>
            <a:r>
              <a:rPr lang="nb-NO" sz="2800" dirty="0"/>
              <a:t>‘</a:t>
            </a:r>
            <a:r>
              <a:rPr lang="nb-NO" sz="2800" dirty="0" err="1"/>
              <a:t>pay</a:t>
            </a:r>
            <a:r>
              <a:rPr lang="nb-NO" sz="2800" dirty="0" smtClean="0"/>
              <a:t>’</a:t>
            </a:r>
            <a:r>
              <a:rPr lang="nb-NO" sz="2800" i="1" dirty="0" smtClean="0"/>
              <a:t>, </a:t>
            </a:r>
            <a:r>
              <a:rPr lang="nb-NO" sz="2800" i="1" dirty="0" err="1" smtClean="0"/>
              <a:t>odpovědět</a:t>
            </a:r>
            <a:r>
              <a:rPr lang="nb-NO" sz="2800" i="1" dirty="0" smtClean="0"/>
              <a:t> </a:t>
            </a:r>
            <a:r>
              <a:rPr lang="nb-NO" sz="2800" dirty="0"/>
              <a:t>‘</a:t>
            </a:r>
            <a:r>
              <a:rPr lang="nb-NO" sz="2800" dirty="0" err="1"/>
              <a:t>answer</a:t>
            </a:r>
            <a:r>
              <a:rPr lang="nb-NO" sz="2800" dirty="0"/>
              <a:t>’</a:t>
            </a:r>
            <a:r>
              <a:rPr lang="nb-NO" sz="2800" i="1" dirty="0" smtClean="0"/>
              <a:t>, </a:t>
            </a:r>
            <a:r>
              <a:rPr lang="nb-NO" sz="2800" i="1" dirty="0" err="1" smtClean="0"/>
              <a:t>pomoci</a:t>
            </a:r>
            <a:r>
              <a:rPr lang="nb-NO" sz="2800" i="1" dirty="0" smtClean="0"/>
              <a:t> </a:t>
            </a:r>
            <a:r>
              <a:rPr lang="nb-NO" sz="2800" dirty="0"/>
              <a:t>‘</a:t>
            </a:r>
            <a:r>
              <a:rPr lang="nb-NO" sz="2800" dirty="0" err="1"/>
              <a:t>help</a:t>
            </a:r>
            <a:r>
              <a:rPr lang="nb-NO" sz="2800" dirty="0"/>
              <a:t>’</a:t>
            </a:r>
            <a:r>
              <a:rPr lang="nb-NO" sz="2800" i="1" dirty="0" smtClean="0"/>
              <a:t>, </a:t>
            </a:r>
            <a:r>
              <a:rPr lang="nb-NO" sz="2800" i="1" dirty="0" err="1" smtClean="0"/>
              <a:t>nafackovat</a:t>
            </a:r>
            <a:r>
              <a:rPr lang="nb-NO" sz="2800" i="1" dirty="0" smtClean="0"/>
              <a:t> </a:t>
            </a:r>
            <a:r>
              <a:rPr lang="nb-NO" sz="2800" dirty="0" smtClean="0"/>
              <a:t>‘</a:t>
            </a:r>
            <a:r>
              <a:rPr lang="nb-NO" sz="2800" dirty="0" err="1" smtClean="0"/>
              <a:t>slap</a:t>
            </a:r>
            <a:r>
              <a:rPr lang="nb-NO" sz="2800" dirty="0"/>
              <a:t>’</a:t>
            </a:r>
            <a:endParaRPr lang="nb-NO" sz="2800" i="1" dirty="0" smtClean="0"/>
          </a:p>
          <a:p>
            <a:endParaRPr lang="nb-NO" sz="2800" i="1" dirty="0" smtClean="0"/>
          </a:p>
          <a:p>
            <a:r>
              <a:rPr lang="nb-NO" sz="2800" dirty="0" smtClean="0"/>
              <a:t>Word-</a:t>
            </a:r>
            <a:r>
              <a:rPr lang="nb-NO" sz="2800" dirty="0" err="1" smtClean="0"/>
              <a:t>formation</a:t>
            </a:r>
            <a:r>
              <a:rPr lang="nb-NO" sz="2800" dirty="0" smtClean="0"/>
              <a:t>: </a:t>
            </a:r>
            <a:endParaRPr lang="nb-NO" sz="2800" dirty="0" smtClean="0"/>
          </a:p>
          <a:p>
            <a:pPr lvl="1"/>
            <a:r>
              <a:rPr lang="ru-RU" sz="2800" i="1" dirty="0" smtClean="0"/>
              <a:t>брюхо</a:t>
            </a:r>
            <a:r>
              <a:rPr lang="nb-NO" sz="2800" i="1" dirty="0" smtClean="0"/>
              <a:t> </a:t>
            </a:r>
            <a:r>
              <a:rPr lang="nb-NO" sz="2800" dirty="0" smtClean="0"/>
              <a:t>‘</a:t>
            </a:r>
            <a:r>
              <a:rPr lang="nb-NO" sz="2800" dirty="0" err="1" smtClean="0"/>
              <a:t>belly</a:t>
            </a:r>
            <a:r>
              <a:rPr lang="nb-NO" sz="2800" dirty="0" smtClean="0"/>
              <a:t>’</a:t>
            </a:r>
            <a:r>
              <a:rPr lang="ru-RU" sz="2800" dirty="0" smtClean="0"/>
              <a:t> </a:t>
            </a:r>
            <a:r>
              <a:rPr lang="nb-NO" sz="2800" dirty="0" smtClean="0"/>
              <a:t>&gt; </a:t>
            </a:r>
            <a:r>
              <a:rPr lang="ru-RU" sz="2800" i="1" dirty="0" smtClean="0"/>
              <a:t>брюхан</a:t>
            </a:r>
            <a:r>
              <a:rPr lang="nb-NO" sz="2800" i="1" dirty="0" smtClean="0"/>
              <a:t> </a:t>
            </a:r>
            <a:r>
              <a:rPr lang="nb-NO" sz="2800" dirty="0" smtClean="0"/>
              <a:t>‘person </a:t>
            </a:r>
            <a:r>
              <a:rPr lang="nb-NO" sz="2800" dirty="0" err="1" smtClean="0"/>
              <a:t>with</a:t>
            </a:r>
            <a:r>
              <a:rPr lang="nb-NO" sz="2800" dirty="0" smtClean="0"/>
              <a:t> a </a:t>
            </a:r>
            <a:r>
              <a:rPr lang="nb-NO" sz="2800" dirty="0" err="1" smtClean="0"/>
              <a:t>big</a:t>
            </a:r>
            <a:r>
              <a:rPr lang="nb-NO" sz="2800" dirty="0" smtClean="0"/>
              <a:t> </a:t>
            </a:r>
            <a:r>
              <a:rPr lang="nb-NO" sz="2800" dirty="0" err="1" smtClean="0"/>
              <a:t>belly</a:t>
            </a:r>
            <a:r>
              <a:rPr lang="nb-NO" sz="2800" dirty="0"/>
              <a:t>’</a:t>
            </a:r>
            <a:r>
              <a:rPr lang="ru-RU" sz="2800" dirty="0"/>
              <a:t> </a:t>
            </a:r>
            <a:endParaRPr lang="cs-CZ" sz="2800" i="1" dirty="0" smtClean="0"/>
          </a:p>
          <a:p>
            <a:pPr lvl="1"/>
            <a:r>
              <a:rPr lang="cs-CZ" sz="2800" i="1" dirty="0" smtClean="0"/>
              <a:t>květiny </a:t>
            </a:r>
            <a:r>
              <a:rPr lang="nb-NO" sz="2800" dirty="0" smtClean="0"/>
              <a:t>‘</a:t>
            </a:r>
            <a:r>
              <a:rPr lang="nb-NO" sz="2800" dirty="0" err="1" smtClean="0"/>
              <a:t>flowers</a:t>
            </a:r>
            <a:r>
              <a:rPr lang="nb-NO" sz="2800" dirty="0" smtClean="0"/>
              <a:t>’</a:t>
            </a:r>
            <a:r>
              <a:rPr lang="cs-CZ" sz="2800" i="1" dirty="0" smtClean="0"/>
              <a:t> &gt; květináč </a:t>
            </a:r>
            <a:r>
              <a:rPr lang="nb-NO" sz="2800" dirty="0" smtClean="0"/>
              <a:t>‘</a:t>
            </a:r>
            <a:r>
              <a:rPr lang="nb-NO" sz="2800" dirty="0" err="1" smtClean="0"/>
              <a:t>flower</a:t>
            </a:r>
            <a:r>
              <a:rPr lang="nb-NO" sz="2800" dirty="0" smtClean="0"/>
              <a:t>-pot’</a:t>
            </a:r>
            <a:r>
              <a:rPr lang="ru-RU" sz="2800" dirty="0" smtClean="0"/>
              <a:t> </a:t>
            </a:r>
            <a:endParaRPr lang="nb-NO" sz="2800" i="1" dirty="0"/>
          </a:p>
        </p:txBody>
      </p:sp>
    </p:spTree>
    <p:extLst>
      <p:ext uri="{BB962C8B-B14F-4D97-AF65-F5344CB8AC3E}">
        <p14:creationId xmlns:p14="http://schemas.microsoft.com/office/powerpoint/2010/main" val="3576586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Blending</a:t>
            </a:r>
            <a:endParaRPr lang="nb-NO" dirty="0"/>
          </a:p>
        </p:txBody>
      </p:sp>
      <p:pic>
        <p:nvPicPr>
          <p:cNvPr id="4" name="Content Placeholder 3"/>
          <p:cNvPicPr>
            <a:picLocks noGrp="1" noChangeAspect="1"/>
          </p:cNvPicPr>
          <p:nvPr>
            <p:ph idx="1"/>
          </p:nvPr>
        </p:nvPicPr>
        <p:blipFill>
          <a:blip r:embed="rId2"/>
          <a:srcRect l="-41963" r="-41963"/>
          <a:stretch>
            <a:fillRect/>
          </a:stretch>
        </p:blipFill>
        <p:spPr>
          <a:xfrm>
            <a:off x="-1308200" y="1751183"/>
            <a:ext cx="8229600" cy="4374980"/>
          </a:xfrm>
        </p:spPr>
      </p:pic>
      <p:sp>
        <p:nvSpPr>
          <p:cNvPr id="5" name="TextBox 4"/>
          <p:cNvSpPr txBox="1"/>
          <p:nvPr/>
        </p:nvSpPr>
        <p:spPr>
          <a:xfrm>
            <a:off x="3475472" y="884873"/>
            <a:ext cx="4814238" cy="461665"/>
          </a:xfrm>
          <a:prstGeom prst="rect">
            <a:avLst/>
          </a:prstGeom>
          <a:noFill/>
        </p:spPr>
        <p:txBody>
          <a:bodyPr wrap="none" rtlCol="0">
            <a:spAutoFit/>
          </a:bodyPr>
          <a:lstStyle/>
          <a:p>
            <a:r>
              <a:rPr lang="nb-NO" sz="2400" dirty="0"/>
              <a:t>http://</a:t>
            </a:r>
            <a:r>
              <a:rPr lang="nb-NO" sz="2400" dirty="0" err="1"/>
              <a:t>markturner.org</a:t>
            </a:r>
            <a:r>
              <a:rPr lang="nb-NO" sz="2400" dirty="0"/>
              <a:t>/</a:t>
            </a:r>
            <a:r>
              <a:rPr lang="nb-NO" sz="2400" dirty="0" err="1"/>
              <a:t>blending.html</a:t>
            </a:r>
            <a:endParaRPr lang="nb-NO" sz="2400" dirty="0"/>
          </a:p>
        </p:txBody>
      </p:sp>
    </p:spTree>
    <p:extLst>
      <p:ext uri="{BB962C8B-B14F-4D97-AF65-F5344CB8AC3E}">
        <p14:creationId xmlns:p14="http://schemas.microsoft.com/office/powerpoint/2010/main" val="2054138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Construction Grammar </a:t>
            </a:r>
            <a:endParaRPr lang="nb-NO" dirty="0"/>
          </a:p>
        </p:txBody>
      </p:sp>
      <p:sp>
        <p:nvSpPr>
          <p:cNvPr id="3" name="Content Placeholder 2"/>
          <p:cNvSpPr>
            <a:spLocks noGrp="1"/>
          </p:cNvSpPr>
          <p:nvPr>
            <p:ph idx="1"/>
          </p:nvPr>
        </p:nvSpPr>
        <p:spPr/>
        <p:txBody>
          <a:bodyPr>
            <a:normAutofit/>
          </a:bodyPr>
          <a:lstStyle/>
          <a:p>
            <a:r>
              <a:rPr lang="nb-NO" sz="2400" dirty="0" smtClean="0"/>
              <a:t>Constructions (</a:t>
            </a:r>
            <a:r>
              <a:rPr lang="nb-NO" sz="2400" dirty="0" err="1" smtClean="0"/>
              <a:t>pairings</a:t>
            </a:r>
            <a:r>
              <a:rPr lang="nb-NO" sz="2400" dirty="0" smtClean="0"/>
              <a:t> </a:t>
            </a:r>
            <a:r>
              <a:rPr lang="nb-NO" sz="2400" dirty="0" err="1" smtClean="0"/>
              <a:t>of</a:t>
            </a:r>
            <a:r>
              <a:rPr lang="nb-NO" sz="2400" dirty="0" smtClean="0"/>
              <a:t> form and </a:t>
            </a:r>
            <a:r>
              <a:rPr lang="nb-NO" sz="2400" dirty="0" err="1" smtClean="0"/>
              <a:t>meaning</a:t>
            </a:r>
            <a:r>
              <a:rPr lang="nb-NO" sz="2400" dirty="0" smtClean="0"/>
              <a:t>) </a:t>
            </a:r>
            <a:r>
              <a:rPr lang="nb-NO" sz="2400" dirty="0" err="1" smtClean="0"/>
              <a:t>are</a:t>
            </a:r>
            <a:r>
              <a:rPr lang="nb-NO" sz="2400" dirty="0" smtClean="0"/>
              <a:t> THE units </a:t>
            </a:r>
            <a:r>
              <a:rPr lang="nb-NO" sz="2400" dirty="0" err="1" smtClean="0"/>
              <a:t>of</a:t>
            </a:r>
            <a:r>
              <a:rPr lang="nb-NO" sz="2400" dirty="0" smtClean="0"/>
              <a:t> </a:t>
            </a:r>
            <a:r>
              <a:rPr lang="nb-NO" sz="2400" dirty="0" err="1" smtClean="0"/>
              <a:t>language</a:t>
            </a:r>
            <a:endParaRPr lang="nb-NO" sz="2400" dirty="0" smtClean="0"/>
          </a:p>
          <a:p>
            <a:r>
              <a:rPr lang="nb-NO" sz="2400" dirty="0" smtClean="0"/>
              <a:t>Constructions </a:t>
            </a:r>
            <a:r>
              <a:rPr lang="nb-NO" sz="2400" dirty="0" err="1" smtClean="0"/>
              <a:t>are</a:t>
            </a:r>
            <a:r>
              <a:rPr lang="nb-NO" sz="2400" dirty="0" smtClean="0"/>
              <a:t> not </a:t>
            </a:r>
            <a:r>
              <a:rPr lang="nb-NO" sz="2400" dirty="0" err="1" smtClean="0"/>
              <a:t>necessarily</a:t>
            </a:r>
            <a:r>
              <a:rPr lang="nb-NO" sz="2400" dirty="0" smtClean="0"/>
              <a:t> </a:t>
            </a:r>
            <a:r>
              <a:rPr lang="nb-NO" sz="2400" dirty="0" err="1" smtClean="0"/>
              <a:t>strictly</a:t>
            </a:r>
            <a:r>
              <a:rPr lang="nb-NO" sz="2400" dirty="0" smtClean="0"/>
              <a:t> </a:t>
            </a:r>
            <a:r>
              <a:rPr lang="nb-NO" sz="2400" dirty="0" err="1" smtClean="0"/>
              <a:t>compositional</a:t>
            </a:r>
            <a:endParaRPr lang="nb-NO" sz="2400" dirty="0" smtClean="0"/>
          </a:p>
          <a:p>
            <a:r>
              <a:rPr lang="nb-NO" sz="2400" dirty="0" smtClean="0"/>
              <a:t>A </a:t>
            </a:r>
            <a:r>
              <a:rPr lang="nb-NO" sz="2400" dirty="0" err="1" smtClean="0"/>
              <a:t>language</a:t>
            </a:r>
            <a:r>
              <a:rPr lang="nb-NO" sz="2400" dirty="0" smtClean="0"/>
              <a:t> is a “</a:t>
            </a:r>
            <a:r>
              <a:rPr lang="nb-NO" sz="2400" dirty="0" err="1" smtClean="0"/>
              <a:t>constructicon</a:t>
            </a:r>
            <a:r>
              <a:rPr lang="nb-NO" sz="2400" dirty="0" smtClean="0"/>
              <a:t>”</a:t>
            </a:r>
          </a:p>
          <a:p>
            <a:r>
              <a:rPr lang="nb-NO" sz="2400" dirty="0" smtClean="0"/>
              <a:t>“It’s </a:t>
            </a:r>
            <a:r>
              <a:rPr lang="nb-NO" sz="2400" dirty="0" err="1" smtClean="0"/>
              <a:t>constructions</a:t>
            </a:r>
            <a:r>
              <a:rPr lang="nb-NO" sz="2400" dirty="0" smtClean="0"/>
              <a:t> all </a:t>
            </a:r>
            <a:r>
              <a:rPr lang="nb-NO" sz="2400" dirty="0" err="1" smtClean="0"/>
              <a:t>the</a:t>
            </a:r>
            <a:r>
              <a:rPr lang="nb-NO" sz="2400" dirty="0" smtClean="0"/>
              <a:t> </a:t>
            </a:r>
            <a:r>
              <a:rPr lang="nb-NO" sz="2400" dirty="0" err="1" smtClean="0"/>
              <a:t>way</a:t>
            </a:r>
            <a:r>
              <a:rPr lang="nb-NO" sz="2400" dirty="0" smtClean="0"/>
              <a:t> </a:t>
            </a:r>
            <a:r>
              <a:rPr lang="nb-NO" sz="2400" dirty="0" err="1" smtClean="0"/>
              <a:t>down</a:t>
            </a:r>
            <a:r>
              <a:rPr lang="nb-NO" sz="2400" dirty="0" smtClean="0"/>
              <a:t>.” (</a:t>
            </a:r>
            <a:r>
              <a:rPr lang="nb-NO" sz="2400" dirty="0" err="1" smtClean="0"/>
              <a:t>Goldberg</a:t>
            </a:r>
            <a:r>
              <a:rPr lang="nb-NO" sz="2400" dirty="0" smtClean="0"/>
              <a:t> 1995)</a:t>
            </a:r>
          </a:p>
          <a:p>
            <a:r>
              <a:rPr lang="nb-NO" sz="2400" dirty="0" smtClean="0"/>
              <a:t>Will show </a:t>
            </a:r>
            <a:r>
              <a:rPr lang="nb-NO" sz="2400" dirty="0" err="1" smtClean="0"/>
              <a:t>some</a:t>
            </a:r>
            <a:r>
              <a:rPr lang="nb-NO" sz="2400" dirty="0" smtClean="0"/>
              <a:t> </a:t>
            </a:r>
            <a:r>
              <a:rPr lang="nb-NO" sz="2400" dirty="0" err="1" smtClean="0"/>
              <a:t>examples</a:t>
            </a:r>
            <a:r>
              <a:rPr lang="nb-NO" sz="2400" dirty="0" smtClean="0"/>
              <a:t> </a:t>
            </a:r>
            <a:r>
              <a:rPr lang="nb-NO" sz="2400" dirty="0" err="1" smtClean="0"/>
              <a:t>of</a:t>
            </a:r>
            <a:r>
              <a:rPr lang="nb-NO" sz="2400" dirty="0" smtClean="0"/>
              <a:t> </a:t>
            </a:r>
            <a:r>
              <a:rPr lang="nb-NO" sz="2400" dirty="0" err="1" smtClean="0"/>
              <a:t>how</a:t>
            </a:r>
            <a:r>
              <a:rPr lang="nb-NO" sz="2400" dirty="0" smtClean="0"/>
              <a:t> </a:t>
            </a:r>
            <a:r>
              <a:rPr lang="nb-NO" sz="2400" dirty="0" err="1" smtClean="0"/>
              <a:t>grammatical</a:t>
            </a:r>
            <a:r>
              <a:rPr lang="nb-NO" sz="2400" dirty="0" smtClean="0"/>
              <a:t> </a:t>
            </a:r>
            <a:r>
              <a:rPr lang="nb-NO" sz="2400" dirty="0" err="1" smtClean="0"/>
              <a:t>constructions</a:t>
            </a:r>
            <a:r>
              <a:rPr lang="nb-NO" sz="2400" dirty="0" smtClean="0"/>
              <a:t> </a:t>
            </a:r>
            <a:r>
              <a:rPr lang="nb-NO" sz="2400" dirty="0" err="1" smtClean="0"/>
              <a:t>can</a:t>
            </a:r>
            <a:r>
              <a:rPr lang="nb-NO" sz="2400" dirty="0" smtClean="0"/>
              <a:t> be </a:t>
            </a:r>
            <a:r>
              <a:rPr lang="nb-NO" sz="2400" dirty="0" err="1" smtClean="0"/>
              <a:t>investigated</a:t>
            </a:r>
            <a:r>
              <a:rPr lang="nb-NO" sz="2400" dirty="0" smtClean="0"/>
              <a:t> </a:t>
            </a:r>
            <a:r>
              <a:rPr lang="nb-NO" sz="2400" dirty="0" err="1" smtClean="0"/>
              <a:t>using</a:t>
            </a:r>
            <a:r>
              <a:rPr lang="nb-NO" sz="2400" dirty="0" smtClean="0"/>
              <a:t> </a:t>
            </a:r>
            <a:r>
              <a:rPr lang="nb-NO" sz="2400" dirty="0" err="1" smtClean="0"/>
              <a:t>statistics</a:t>
            </a:r>
            <a:r>
              <a:rPr lang="nb-NO" sz="2400" dirty="0" smtClean="0"/>
              <a:t> in </a:t>
            </a:r>
            <a:r>
              <a:rPr lang="nb-NO" sz="2400" dirty="0" err="1" smtClean="0"/>
              <a:t>next</a:t>
            </a:r>
            <a:r>
              <a:rPr lang="nb-NO" sz="2400" dirty="0" smtClean="0"/>
              <a:t> </a:t>
            </a:r>
            <a:r>
              <a:rPr lang="nb-NO" sz="2400" dirty="0" err="1" smtClean="0"/>
              <a:t>section</a:t>
            </a:r>
            <a:r>
              <a:rPr lang="nb-NO" sz="2400" smtClean="0"/>
              <a:t>...</a:t>
            </a:r>
            <a:endParaRPr lang="nb-NO" sz="2400" dirty="0" smtClean="0"/>
          </a:p>
        </p:txBody>
      </p:sp>
    </p:spTree>
    <p:extLst>
      <p:ext uri="{BB962C8B-B14F-4D97-AF65-F5344CB8AC3E}">
        <p14:creationId xmlns:p14="http://schemas.microsoft.com/office/powerpoint/2010/main" val="1860434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The Quantitative Turn in Cognitive Linguistics </a:t>
            </a:r>
            <a:endParaRPr lang="nb-NO" dirty="0"/>
          </a:p>
        </p:txBody>
      </p:sp>
      <p:sp>
        <p:nvSpPr>
          <p:cNvPr id="3" name="Content Placeholder 2"/>
          <p:cNvSpPr>
            <a:spLocks noGrp="1"/>
          </p:cNvSpPr>
          <p:nvPr>
            <p:ph idx="1"/>
          </p:nvPr>
        </p:nvSpPr>
        <p:spPr/>
        <p:txBody>
          <a:bodyPr>
            <a:normAutofit/>
          </a:bodyPr>
          <a:lstStyle/>
          <a:p>
            <a:r>
              <a:rPr lang="nb-NO" sz="2800" dirty="0" smtClean="0"/>
              <a:t>Digital </a:t>
            </a:r>
            <a:r>
              <a:rPr lang="nb-NO" sz="2800" dirty="0" err="1" smtClean="0"/>
              <a:t>corpora</a:t>
            </a:r>
            <a:endParaRPr lang="nb-NO" sz="2800" dirty="0" smtClean="0"/>
          </a:p>
          <a:p>
            <a:r>
              <a:rPr lang="nb-NO" sz="2800" dirty="0" smtClean="0"/>
              <a:t>Statistical </a:t>
            </a:r>
            <a:r>
              <a:rPr lang="nb-NO" sz="2800" dirty="0" err="1" smtClean="0"/>
              <a:t>software</a:t>
            </a:r>
            <a:endParaRPr lang="nb-NO" sz="2800" dirty="0" smtClean="0"/>
          </a:p>
          <a:p>
            <a:r>
              <a:rPr lang="nb-NO" sz="2800" dirty="0" err="1" smtClean="0"/>
              <a:t>Linguistically</a:t>
            </a:r>
            <a:r>
              <a:rPr lang="nb-NO" sz="2800" dirty="0" smtClean="0"/>
              <a:t> </a:t>
            </a:r>
            <a:r>
              <a:rPr lang="nb-NO" sz="2800" dirty="0" err="1" smtClean="0"/>
              <a:t>interesting</a:t>
            </a:r>
            <a:r>
              <a:rPr lang="nb-NO" sz="2800" dirty="0" smtClean="0"/>
              <a:t> questions</a:t>
            </a:r>
            <a:endParaRPr lang="nb-NO" sz="2800" dirty="0"/>
          </a:p>
        </p:txBody>
      </p:sp>
    </p:spTree>
    <p:extLst>
      <p:ext uri="{BB962C8B-B14F-4D97-AF65-F5344CB8AC3E}">
        <p14:creationId xmlns:p14="http://schemas.microsoft.com/office/powerpoint/2010/main" val="1005414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4170300116"/>
              </p:ext>
            </p:extLst>
          </p:nvPr>
        </p:nvGraphicFramePr>
        <p:xfrm>
          <a:off x="0" y="211694"/>
          <a:ext cx="8400138" cy="6474304"/>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p:cNvCxnSpPr/>
          <p:nvPr/>
        </p:nvCxnSpPr>
        <p:spPr>
          <a:xfrm flipV="1">
            <a:off x="8079002" y="970264"/>
            <a:ext cx="635029" cy="141129"/>
          </a:xfrm>
          <a:prstGeom prst="line">
            <a:avLst/>
          </a:prstGeom>
          <a:ln w="57150" cmpd="sng">
            <a:solidFill>
              <a:srgbClr val="FF0000"/>
            </a:solidFill>
            <a:prstDash val="dot"/>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578416" y="552891"/>
            <a:ext cx="351053" cy="523220"/>
          </a:xfrm>
          <a:prstGeom prst="rect">
            <a:avLst/>
          </a:prstGeom>
          <a:noFill/>
        </p:spPr>
        <p:txBody>
          <a:bodyPr wrap="none" rtlCol="0">
            <a:spAutoFit/>
          </a:bodyPr>
          <a:lstStyle/>
          <a:p>
            <a:r>
              <a:rPr lang="en-US" sz="2800" b="1" dirty="0" smtClean="0">
                <a:solidFill>
                  <a:srgbClr val="FF0000"/>
                </a:solidFill>
              </a:rPr>
              <a:t>?</a:t>
            </a:r>
            <a:endParaRPr lang="en-US" sz="2800" b="1" dirty="0">
              <a:solidFill>
                <a:srgbClr val="FF0000"/>
              </a:solidFill>
            </a:endParaRPr>
          </a:p>
        </p:txBody>
      </p:sp>
    </p:spTree>
    <p:extLst>
      <p:ext uri="{BB962C8B-B14F-4D97-AF65-F5344CB8AC3E}">
        <p14:creationId xmlns:p14="http://schemas.microsoft.com/office/powerpoint/2010/main" val="279156931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669925" y="300038"/>
            <a:ext cx="8220075" cy="1217612"/>
          </a:xfrm>
        </p:spPr>
        <p:txBody>
          <a:bodyPr/>
          <a:lstStyle/>
          <a:p>
            <a:r>
              <a:rPr lang="nb-NO" sz="2800">
                <a:latin typeface="Open Sans Light" charset="0"/>
              </a:rPr>
              <a:t>Constructional Profiles: SADNESS </a:t>
            </a:r>
            <a:r>
              <a:rPr lang="nb-NO" altLang="ja-JP" sz="2800">
                <a:latin typeface="Open Sans Light" charset="0"/>
              </a:rPr>
              <a:t>in Russian</a:t>
            </a:r>
            <a:endParaRPr lang="en-US">
              <a:latin typeface="Open Sans" charset="0"/>
            </a:endParaRPr>
          </a:p>
        </p:txBody>
      </p:sp>
      <p:sp>
        <p:nvSpPr>
          <p:cNvPr id="52226" name="Content Placeholder 2"/>
          <p:cNvSpPr>
            <a:spLocks noGrp="1"/>
          </p:cNvSpPr>
          <p:nvPr>
            <p:ph idx="1"/>
          </p:nvPr>
        </p:nvSpPr>
        <p:spPr/>
        <p:txBody>
          <a:bodyPr/>
          <a:lstStyle/>
          <a:p>
            <a:pPr marL="0" indent="0" eaLnBrk="1" hangingPunct="1">
              <a:spcBef>
                <a:spcPct val="0"/>
              </a:spcBef>
              <a:buFont typeface="Arial" charset="0"/>
              <a:buNone/>
            </a:pPr>
            <a:r>
              <a:rPr lang="nb-NO" sz="2400" i="1">
                <a:latin typeface="Open Sans Light" charset="0"/>
              </a:rPr>
              <a:t>	</a:t>
            </a:r>
          </a:p>
          <a:p>
            <a:pPr marL="0" indent="0" eaLnBrk="1" hangingPunct="1">
              <a:buFont typeface="Arial" charset="0"/>
              <a:buNone/>
            </a:pPr>
            <a:r>
              <a:rPr lang="nb-NO" sz="2400">
                <a:latin typeface="Open Sans Light" charset="0"/>
              </a:rPr>
              <a:t>Janda, L. A. &amp; Solovyev, V. 2009. “</a:t>
            </a:r>
            <a:r>
              <a:rPr lang="nb-NO" altLang="ja-JP" sz="2400">
                <a:latin typeface="Open Sans Light" charset="0"/>
              </a:rPr>
              <a:t>What Constructional Profiles Reveal About Synonymy: A Case Study of Russian Words for sadness and happiness</a:t>
            </a:r>
            <a:r>
              <a:rPr lang="nb-NO" sz="2400">
                <a:latin typeface="Open Sans Light" charset="0"/>
              </a:rPr>
              <a:t>”</a:t>
            </a:r>
            <a:r>
              <a:rPr lang="nb-NO" altLang="ja-JP" sz="2400">
                <a:latin typeface="Open Sans Light" charset="0"/>
              </a:rPr>
              <a:t>. Cognitive Linguistics 20:2, 367-393.</a:t>
            </a:r>
          </a:p>
          <a:p>
            <a:pPr marL="0" indent="0" eaLnBrk="1" hangingPunct="1">
              <a:buFont typeface="Arial" charset="0"/>
              <a:buNone/>
            </a:pPr>
            <a:endParaRPr lang="nb-NO" sz="2400">
              <a:latin typeface="Open Sans Light" charset="0"/>
            </a:endParaRPr>
          </a:p>
        </p:txBody>
      </p:sp>
      <p:pic>
        <p:nvPicPr>
          <p:cNvPr id="5222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91313" y="3619500"/>
            <a:ext cx="18669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540165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350" y="0"/>
            <a:ext cx="1517650"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0" name="Title 1"/>
          <p:cNvSpPr>
            <a:spLocks noGrp="1"/>
          </p:cNvSpPr>
          <p:nvPr>
            <p:ph type="title"/>
          </p:nvPr>
        </p:nvSpPr>
        <p:spPr/>
        <p:txBody>
          <a:bodyPr/>
          <a:lstStyle/>
          <a:p>
            <a:r>
              <a:rPr lang="nb-NO" sz="2800">
                <a:latin typeface="Open Sans" charset="0"/>
              </a:rPr>
              <a:t>Crash course in Russian case &amp; SADNESS</a:t>
            </a:r>
          </a:p>
        </p:txBody>
      </p:sp>
      <p:sp>
        <p:nvSpPr>
          <p:cNvPr id="25602" name="Content Placeholder 2"/>
          <p:cNvSpPr>
            <a:spLocks noGrp="1"/>
          </p:cNvSpPr>
          <p:nvPr>
            <p:ph idx="1"/>
          </p:nvPr>
        </p:nvSpPr>
        <p:spPr>
          <a:xfrm>
            <a:off x="328613" y="1751013"/>
            <a:ext cx="8659812" cy="4835525"/>
          </a:xfrm>
        </p:spPr>
        <p:txBody>
          <a:bodyPr/>
          <a:lstStyle/>
          <a:p>
            <a:pPr marL="0" indent="0">
              <a:buFont typeface="Arial" charset="0"/>
              <a:buNone/>
              <a:defRPr/>
            </a:pPr>
            <a:r>
              <a:rPr lang="en-US" sz="2400" b="1" dirty="0" smtClean="0">
                <a:latin typeface="Open Sans Light" charset="0"/>
              </a:rPr>
              <a:t>Nouns are obligatorily case-marked</a:t>
            </a:r>
          </a:p>
          <a:p>
            <a:pPr marL="0" indent="0">
              <a:buFont typeface="Arial" charset="0"/>
              <a:buNone/>
              <a:defRPr/>
            </a:pPr>
            <a:endParaRPr lang="en-US" sz="2400" b="1" dirty="0" smtClean="0">
              <a:latin typeface="Open Sans Light" charset="0"/>
            </a:endParaRPr>
          </a:p>
          <a:p>
            <a:pPr marL="0" indent="0">
              <a:buFont typeface="Arial" charset="0"/>
              <a:buNone/>
              <a:defRPr/>
            </a:pPr>
            <a:r>
              <a:rPr lang="en-US" sz="2400" b="1" dirty="0" smtClean="0">
                <a:latin typeface="Open Sans Light" charset="0"/>
              </a:rPr>
              <a:t>6 cases</a:t>
            </a:r>
            <a:r>
              <a:rPr lang="en-US" sz="2400" dirty="0" smtClean="0">
                <a:latin typeface="Open Sans Light" charset="0"/>
              </a:rPr>
              <a:t>: Nominative, Accusative, Dative, Instrumental, Genitive, Locative</a:t>
            </a:r>
            <a:endParaRPr lang="en-US" sz="2400" dirty="0">
              <a:latin typeface="Open Sans Light" charset="0"/>
            </a:endParaRPr>
          </a:p>
          <a:p>
            <a:pPr lvl="1">
              <a:defRPr/>
            </a:pPr>
            <a:r>
              <a:rPr lang="en-US" sz="2000" dirty="0" smtClean="0">
                <a:latin typeface="Open Sans Light" charset="0"/>
              </a:rPr>
              <a:t>All cases can appear with a preposition</a:t>
            </a:r>
          </a:p>
          <a:p>
            <a:pPr lvl="1">
              <a:defRPr/>
            </a:pPr>
            <a:r>
              <a:rPr lang="en-US" sz="2000" dirty="0" smtClean="0">
                <a:latin typeface="Open Sans Light" charset="0"/>
              </a:rPr>
              <a:t>All cases except Locative can also appear without a preposition</a:t>
            </a:r>
          </a:p>
          <a:p>
            <a:pPr lvl="1">
              <a:defRPr/>
            </a:pPr>
            <a:r>
              <a:rPr lang="en-US" sz="2000" dirty="0" smtClean="0">
                <a:latin typeface="Open Sans Light" charset="0"/>
              </a:rPr>
              <a:t>70 constructions [(preposition) [NOUN]</a:t>
            </a:r>
            <a:r>
              <a:rPr lang="en-US" sz="2000" baseline="-25000" dirty="0" smtClean="0">
                <a:latin typeface="Open Sans Light" charset="0"/>
              </a:rPr>
              <a:t>case</a:t>
            </a:r>
            <a:r>
              <a:rPr lang="en-US" sz="2000" dirty="0" smtClean="0">
                <a:latin typeface="Open Sans Light" charset="0"/>
              </a:rPr>
              <a:t>]</a:t>
            </a:r>
          </a:p>
          <a:p>
            <a:pPr lvl="1">
              <a:defRPr/>
            </a:pPr>
            <a:endParaRPr lang="en-US" sz="1600" dirty="0">
              <a:latin typeface="Open Sans Light" charset="0"/>
            </a:endParaRPr>
          </a:p>
          <a:p>
            <a:pPr marL="0" indent="0">
              <a:buFont typeface="Arial" charset="0"/>
              <a:buNone/>
              <a:defRPr/>
            </a:pPr>
            <a:r>
              <a:rPr lang="en-US" sz="2400" b="1" dirty="0" smtClean="0">
                <a:latin typeface="Open Sans Light" charset="0"/>
              </a:rPr>
              <a:t>SADNESS</a:t>
            </a:r>
            <a:r>
              <a:rPr lang="en-US" sz="2400" dirty="0" smtClean="0">
                <a:latin typeface="Open Sans Light" charset="0"/>
              </a:rPr>
              <a:t>: 6 near-synonyms, no “umbrella term”</a:t>
            </a:r>
            <a:endParaRPr lang="en-US" sz="2400" dirty="0">
              <a:latin typeface="Open Sans Light" charset="0"/>
            </a:endParaRPr>
          </a:p>
          <a:p>
            <a:pPr lvl="1">
              <a:defRPr/>
            </a:pPr>
            <a:r>
              <a:rPr lang="en-US" sz="2000" i="1" dirty="0" err="1">
                <a:latin typeface="Arial" charset="0"/>
                <a:cs typeface="ＭＳ Ｐゴシック" charset="0"/>
              </a:rPr>
              <a:t>grust</a:t>
            </a:r>
            <a:r>
              <a:rPr lang="en-US" sz="2000" i="1" dirty="0">
                <a:latin typeface="Arial" charset="0"/>
                <a:cs typeface="ＭＳ Ｐゴシック" charset="0"/>
              </a:rPr>
              <a:t>’, </a:t>
            </a:r>
            <a:r>
              <a:rPr lang="en-US" sz="2000" i="1" dirty="0" err="1">
                <a:latin typeface="Arial" charset="0"/>
                <a:cs typeface="ＭＳ Ｐゴシック" charset="0"/>
              </a:rPr>
              <a:t>melanxolija</a:t>
            </a:r>
            <a:r>
              <a:rPr lang="en-US" sz="2000" i="1" dirty="0">
                <a:latin typeface="Arial" charset="0"/>
                <a:cs typeface="ＭＳ Ｐゴシック" charset="0"/>
              </a:rPr>
              <a:t>, </a:t>
            </a:r>
            <a:r>
              <a:rPr lang="en-US" sz="2000" i="1" dirty="0" err="1">
                <a:latin typeface="Arial" charset="0"/>
                <a:cs typeface="ＭＳ Ｐゴシック" charset="0"/>
              </a:rPr>
              <a:t>pečal</a:t>
            </a:r>
            <a:r>
              <a:rPr lang="ja-JP" altLang="nb-NO" sz="2000" i="1" dirty="0">
                <a:latin typeface="Arial" charset="0"/>
                <a:cs typeface="ＭＳ Ｐゴシック" charset="0"/>
              </a:rPr>
              <a:t>’</a:t>
            </a:r>
            <a:r>
              <a:rPr lang="en-US" altLang="ja-JP" sz="2000" i="1" dirty="0">
                <a:latin typeface="Arial" charset="0"/>
                <a:cs typeface="ＭＳ Ｐゴシック" charset="0"/>
              </a:rPr>
              <a:t>, </a:t>
            </a:r>
            <a:r>
              <a:rPr lang="en-US" altLang="ja-JP" sz="2000" i="1" dirty="0" err="1">
                <a:latin typeface="Arial" charset="0"/>
                <a:cs typeface="ＭＳ Ｐゴシック" charset="0"/>
              </a:rPr>
              <a:t>toska</a:t>
            </a:r>
            <a:r>
              <a:rPr lang="en-US" altLang="ja-JP" sz="2000" i="1" dirty="0">
                <a:latin typeface="Arial" charset="0"/>
                <a:cs typeface="ＭＳ Ｐゴシック" charset="0"/>
              </a:rPr>
              <a:t>, </a:t>
            </a:r>
            <a:r>
              <a:rPr lang="en-US" altLang="ja-JP" sz="2000" i="1" dirty="0" err="1">
                <a:latin typeface="Arial" charset="0"/>
                <a:cs typeface="ＭＳ Ｐゴシック" charset="0"/>
              </a:rPr>
              <a:t>unynie</a:t>
            </a:r>
            <a:r>
              <a:rPr lang="en-US" altLang="ja-JP" sz="2000" i="1" dirty="0">
                <a:latin typeface="Arial" charset="0"/>
                <a:cs typeface="ＭＳ Ｐゴシック" charset="0"/>
              </a:rPr>
              <a:t>, </a:t>
            </a:r>
            <a:r>
              <a:rPr lang="en-US" altLang="ja-JP" sz="2000" i="1" dirty="0" err="1" smtClean="0">
                <a:latin typeface="Arial" charset="0"/>
                <a:cs typeface="ＭＳ Ｐゴシック" charset="0"/>
              </a:rPr>
              <a:t>xandra</a:t>
            </a:r>
            <a:endParaRPr lang="en-US" altLang="ja-JP" sz="2000" i="1" dirty="0" smtClean="0">
              <a:latin typeface="Arial" charset="0"/>
              <a:cs typeface="ＭＳ Ｐゴシック" charset="0"/>
            </a:endParaRPr>
          </a:p>
          <a:p>
            <a:pPr marL="457200" lvl="1" indent="0">
              <a:buFont typeface="Arial" charset="0"/>
              <a:buNone/>
              <a:defRPr/>
            </a:pPr>
            <a:endParaRPr lang="nb-NO" dirty="0">
              <a:latin typeface="Open Sans Light" charset="0"/>
            </a:endParaRPr>
          </a:p>
        </p:txBody>
      </p:sp>
    </p:spTree>
    <p:extLst>
      <p:ext uri="{BB962C8B-B14F-4D97-AF65-F5344CB8AC3E}">
        <p14:creationId xmlns:p14="http://schemas.microsoft.com/office/powerpoint/2010/main" val="314357510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669925" y="300038"/>
            <a:ext cx="8220075" cy="1217612"/>
          </a:xfrm>
        </p:spPr>
        <p:txBody>
          <a:bodyPr/>
          <a:lstStyle/>
          <a:p>
            <a:r>
              <a:rPr lang="nb-NO" sz="2800">
                <a:latin typeface="Open Sans Light" charset="0"/>
              </a:rPr>
              <a:t>Constructional Profiles: SADNESS </a:t>
            </a:r>
            <a:r>
              <a:rPr lang="nb-NO" altLang="ja-JP" sz="2800">
                <a:latin typeface="Open Sans Light" charset="0"/>
              </a:rPr>
              <a:t>in Russian</a:t>
            </a:r>
            <a:endParaRPr lang="en-US">
              <a:latin typeface="Open Sans" charset="0"/>
            </a:endParaRPr>
          </a:p>
        </p:txBody>
      </p:sp>
      <p:sp>
        <p:nvSpPr>
          <p:cNvPr id="54274" name="Content Placeholder 2"/>
          <p:cNvSpPr>
            <a:spLocks noGrp="1"/>
          </p:cNvSpPr>
          <p:nvPr>
            <p:ph idx="1"/>
          </p:nvPr>
        </p:nvSpPr>
        <p:spPr/>
        <p:txBody>
          <a:bodyPr/>
          <a:lstStyle/>
          <a:p>
            <a:pPr marL="0" indent="0">
              <a:spcBef>
                <a:spcPct val="0"/>
              </a:spcBef>
              <a:buFont typeface="Arial" charset="0"/>
              <a:buNone/>
            </a:pPr>
            <a:r>
              <a:rPr lang="en-US" sz="2400" b="1">
                <a:latin typeface="Open Sans Light" charset="0"/>
              </a:rPr>
              <a:t>Big Questions:</a:t>
            </a:r>
          </a:p>
          <a:p>
            <a:pPr marL="0" indent="0">
              <a:spcBef>
                <a:spcPct val="0"/>
              </a:spcBef>
              <a:buFont typeface="Arial" charset="0"/>
              <a:buNone/>
            </a:pPr>
            <a:endParaRPr lang="en-US">
              <a:latin typeface="Open Sans Light" charset="0"/>
            </a:endParaRPr>
          </a:p>
          <a:p>
            <a:pPr marL="0" indent="0">
              <a:spcBef>
                <a:spcPct val="0"/>
              </a:spcBef>
              <a:buFont typeface="Arial" charset="0"/>
              <a:buNone/>
            </a:pPr>
            <a:r>
              <a:rPr lang="nb-NO" sz="2400">
                <a:latin typeface="Open Sans Light" charset="0"/>
              </a:rPr>
              <a:t>What is the relationship between form and meaning?</a:t>
            </a:r>
          </a:p>
          <a:p>
            <a:pPr marL="0" indent="0">
              <a:spcBef>
                <a:spcPct val="0"/>
              </a:spcBef>
              <a:buFont typeface="Arial" charset="0"/>
              <a:buNone/>
            </a:pPr>
            <a:r>
              <a:rPr lang="nb-NO" sz="2400">
                <a:latin typeface="Open Sans Light" charset="0"/>
              </a:rPr>
              <a:t>	</a:t>
            </a:r>
            <a:r>
              <a:rPr lang="nb-NO" sz="2400" i="1">
                <a:latin typeface="Open Sans Light" charset="0"/>
              </a:rPr>
              <a:t>➜What is the relationship between words and grammatical constructions?</a:t>
            </a:r>
          </a:p>
          <a:p>
            <a:pPr marL="0" indent="0" eaLnBrk="1" hangingPunct="1">
              <a:spcBef>
                <a:spcPct val="0"/>
              </a:spcBef>
              <a:buFont typeface="Arial" charset="0"/>
              <a:buNone/>
            </a:pPr>
            <a:r>
              <a:rPr lang="nb-NO" sz="2400" i="1">
                <a:latin typeface="Open Sans Light" charset="0"/>
              </a:rPr>
              <a:t>	➜What is the relationship between synonyms?</a:t>
            </a:r>
          </a:p>
          <a:p>
            <a:pPr marL="0" indent="0" eaLnBrk="1" hangingPunct="1">
              <a:spcBef>
                <a:spcPct val="0"/>
              </a:spcBef>
              <a:buFont typeface="Arial" charset="0"/>
              <a:buNone/>
            </a:pPr>
            <a:r>
              <a:rPr lang="nb-NO" sz="2400" i="1">
                <a:latin typeface="Open Sans Light" charset="0"/>
              </a:rPr>
              <a:t>	</a:t>
            </a:r>
          </a:p>
          <a:p>
            <a:pPr marL="0" indent="0" eaLnBrk="1" hangingPunct="1">
              <a:lnSpc>
                <a:spcPct val="70000"/>
              </a:lnSpc>
              <a:buFont typeface="Arial" charset="0"/>
              <a:buNone/>
            </a:pPr>
            <a:endParaRPr lang="nb-NO" sz="2400">
              <a:latin typeface="Open Sans Light" charset="0"/>
            </a:endParaRPr>
          </a:p>
        </p:txBody>
      </p:sp>
    </p:spTree>
    <p:extLst>
      <p:ext uri="{BB962C8B-B14F-4D97-AF65-F5344CB8AC3E}">
        <p14:creationId xmlns:p14="http://schemas.microsoft.com/office/powerpoint/2010/main" val="215360585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669925" y="300038"/>
            <a:ext cx="8220075" cy="1217612"/>
          </a:xfrm>
        </p:spPr>
        <p:txBody>
          <a:bodyPr/>
          <a:lstStyle/>
          <a:p>
            <a:r>
              <a:rPr lang="nb-NO" sz="2800">
                <a:latin typeface="Open Sans Light" charset="0"/>
              </a:rPr>
              <a:t>Constructional Profiles: SADNESS </a:t>
            </a:r>
            <a:r>
              <a:rPr lang="nb-NO" altLang="ja-JP" sz="2800">
                <a:latin typeface="Open Sans Light" charset="0"/>
              </a:rPr>
              <a:t>in Russian</a:t>
            </a:r>
            <a:endParaRPr lang="en-US">
              <a:latin typeface="Open Sans" charset="0"/>
            </a:endParaRPr>
          </a:p>
        </p:txBody>
      </p:sp>
      <p:sp>
        <p:nvSpPr>
          <p:cNvPr id="55298" name="Content Placeholder 2"/>
          <p:cNvSpPr>
            <a:spLocks noGrp="1"/>
          </p:cNvSpPr>
          <p:nvPr>
            <p:ph idx="1"/>
          </p:nvPr>
        </p:nvSpPr>
        <p:spPr/>
        <p:txBody>
          <a:bodyPr/>
          <a:lstStyle/>
          <a:p>
            <a:pPr marL="0" indent="0">
              <a:spcBef>
                <a:spcPct val="0"/>
              </a:spcBef>
              <a:buFont typeface="Arial" charset="0"/>
              <a:buNone/>
            </a:pPr>
            <a:r>
              <a:rPr lang="en-US" sz="2400" b="1">
                <a:latin typeface="Open Sans Light" charset="0"/>
              </a:rPr>
              <a:t>Theoretical focus:</a:t>
            </a:r>
          </a:p>
          <a:p>
            <a:pPr marL="0" indent="0">
              <a:spcBef>
                <a:spcPct val="0"/>
              </a:spcBef>
              <a:buFont typeface="Arial" charset="0"/>
              <a:buNone/>
            </a:pPr>
            <a:endParaRPr lang="en-US">
              <a:latin typeface="Open Sans Light" charset="0"/>
            </a:endParaRPr>
          </a:p>
          <a:p>
            <a:pPr marL="0" indent="0">
              <a:spcBef>
                <a:spcPct val="0"/>
              </a:spcBef>
              <a:buFont typeface="Arial" charset="0"/>
              <a:buNone/>
            </a:pPr>
            <a:r>
              <a:rPr lang="nb-NO" sz="2400">
                <a:latin typeface="Open Sans Light" charset="0"/>
              </a:rPr>
              <a:t>Can we measure the difference between synonyms in terms of distribution in grammatical constructions?</a:t>
            </a:r>
          </a:p>
          <a:p>
            <a:pPr marL="0" indent="0" eaLnBrk="1" hangingPunct="1">
              <a:spcBef>
                <a:spcPct val="0"/>
              </a:spcBef>
              <a:buFont typeface="Arial" charset="0"/>
              <a:buNone/>
            </a:pPr>
            <a:r>
              <a:rPr lang="nb-NO" sz="2400" i="1">
                <a:latin typeface="Open Sans Light" charset="0"/>
              </a:rPr>
              <a:t>	</a:t>
            </a:r>
          </a:p>
          <a:p>
            <a:pPr marL="0" indent="0" eaLnBrk="1" hangingPunct="1">
              <a:lnSpc>
                <a:spcPct val="70000"/>
              </a:lnSpc>
              <a:buFont typeface="Arial" charset="0"/>
              <a:buNone/>
            </a:pPr>
            <a:endParaRPr lang="nb-NO" sz="2400">
              <a:latin typeface="Open Sans Light" charset="0"/>
            </a:endParaRPr>
          </a:p>
        </p:txBody>
      </p:sp>
    </p:spTree>
    <p:extLst>
      <p:ext uri="{BB962C8B-B14F-4D97-AF65-F5344CB8AC3E}">
        <p14:creationId xmlns:p14="http://schemas.microsoft.com/office/powerpoint/2010/main" val="276252139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669925" y="300038"/>
            <a:ext cx="8220075" cy="1217612"/>
          </a:xfrm>
        </p:spPr>
        <p:txBody>
          <a:bodyPr/>
          <a:lstStyle/>
          <a:p>
            <a:r>
              <a:rPr lang="nb-NO" sz="2800">
                <a:latin typeface="Open Sans Light" charset="0"/>
              </a:rPr>
              <a:t>Constructional Profiles: SADNESS </a:t>
            </a:r>
            <a:r>
              <a:rPr lang="nb-NO" altLang="ja-JP" sz="2800">
                <a:latin typeface="Open Sans Light" charset="0"/>
              </a:rPr>
              <a:t>in Russian</a:t>
            </a:r>
            <a:endParaRPr lang="en-US">
              <a:latin typeface="Open Sans" charset="0"/>
            </a:endParaRPr>
          </a:p>
        </p:txBody>
      </p:sp>
      <p:sp>
        <p:nvSpPr>
          <p:cNvPr id="56322" name="Content Placeholder 2"/>
          <p:cNvSpPr>
            <a:spLocks noGrp="1"/>
          </p:cNvSpPr>
          <p:nvPr>
            <p:ph idx="1"/>
          </p:nvPr>
        </p:nvSpPr>
        <p:spPr>
          <a:xfrm>
            <a:off x="328613" y="1751013"/>
            <a:ext cx="8469312" cy="4375150"/>
          </a:xfrm>
        </p:spPr>
        <p:txBody>
          <a:bodyPr>
            <a:normAutofit lnSpcReduction="10000"/>
          </a:bodyPr>
          <a:lstStyle/>
          <a:p>
            <a:pPr marL="0" indent="0">
              <a:spcBef>
                <a:spcPct val="0"/>
              </a:spcBef>
              <a:buFont typeface="Arial" charset="0"/>
              <a:buNone/>
            </a:pPr>
            <a:r>
              <a:rPr lang="en-US" sz="2400" b="1">
                <a:latin typeface="Open Sans Light" charset="0"/>
              </a:rPr>
              <a:t>Operationalization:</a:t>
            </a:r>
          </a:p>
          <a:p>
            <a:pPr marL="0" indent="0">
              <a:spcBef>
                <a:spcPct val="0"/>
              </a:spcBef>
              <a:buFont typeface="Arial" charset="0"/>
              <a:buNone/>
            </a:pPr>
            <a:endParaRPr lang="en-US">
              <a:latin typeface="Open Sans Light" charset="0"/>
            </a:endParaRPr>
          </a:p>
          <a:p>
            <a:pPr marL="0" indent="0">
              <a:spcBef>
                <a:spcPct val="0"/>
              </a:spcBef>
              <a:buFont typeface="Arial" charset="0"/>
              <a:buNone/>
            </a:pPr>
            <a:r>
              <a:rPr lang="en-US" sz="2200">
                <a:latin typeface="Open Sans Light" charset="0"/>
              </a:rPr>
              <a:t>Constructional profiling: relationship between frequency distribution of grammatical constructions and meaning </a:t>
            </a:r>
          </a:p>
          <a:p>
            <a:pPr marL="0" lvl="1" indent="0">
              <a:spcBef>
                <a:spcPct val="0"/>
              </a:spcBef>
              <a:buFont typeface="Arial" charset="0"/>
              <a:buNone/>
            </a:pPr>
            <a:r>
              <a:rPr lang="nb-NO" sz="2400" i="1">
                <a:latin typeface="Open Sans Light" charset="0"/>
              </a:rPr>
              <a:t>	➜</a:t>
            </a:r>
            <a:r>
              <a:rPr lang="nb-NO" sz="2200" i="1">
                <a:latin typeface="Open Sans Light" charset="0"/>
              </a:rPr>
              <a:t>SADNESS words vs. distribution in </a:t>
            </a:r>
            <a:r>
              <a:rPr lang="en-US" sz="2200">
                <a:latin typeface="Open Sans Light" charset="0"/>
              </a:rPr>
              <a:t>[(preposition) [NOUN]</a:t>
            </a:r>
            <a:r>
              <a:rPr lang="en-US" sz="2000" baseline="-25000">
                <a:latin typeface="Open Sans Light" charset="0"/>
              </a:rPr>
              <a:t>case</a:t>
            </a:r>
            <a:r>
              <a:rPr lang="en-US" sz="2200">
                <a:latin typeface="Open Sans Light" charset="0"/>
              </a:rPr>
              <a:t>] </a:t>
            </a:r>
            <a:r>
              <a:rPr lang="en-US" sz="2200" i="1">
                <a:latin typeface="Open Sans Light" charset="0"/>
              </a:rPr>
              <a:t>constructions</a:t>
            </a:r>
            <a:endParaRPr lang="nb-NO" i="1">
              <a:latin typeface="Open Sans Light" charset="0"/>
            </a:endParaRPr>
          </a:p>
          <a:p>
            <a:pPr marL="0" indent="0" eaLnBrk="1" hangingPunct="1">
              <a:spcBef>
                <a:spcPct val="0"/>
              </a:spcBef>
              <a:buFont typeface="Arial" charset="0"/>
              <a:buNone/>
            </a:pPr>
            <a:r>
              <a:rPr lang="nb-NO" i="1">
                <a:latin typeface="Open Sans Light" charset="0"/>
              </a:rPr>
              <a:t>	</a:t>
            </a:r>
          </a:p>
          <a:p>
            <a:pPr marL="0" indent="0" eaLnBrk="1" hangingPunct="1">
              <a:buFont typeface="Arial" charset="0"/>
              <a:buNone/>
            </a:pPr>
            <a:r>
              <a:rPr lang="nb-NO" sz="2200">
                <a:latin typeface="Open Sans Light" charset="0"/>
              </a:rPr>
              <a:t>Data: 500 sentences for each word from Russian National Corpus, Biblioteka Maksima Moškova</a:t>
            </a:r>
          </a:p>
          <a:p>
            <a:pPr marL="0" indent="0" eaLnBrk="1" hangingPunct="1">
              <a:buFont typeface="Arial" charset="0"/>
              <a:buNone/>
            </a:pPr>
            <a:endParaRPr lang="nb-NO" sz="2200">
              <a:latin typeface="Open Sans Light" charset="0"/>
            </a:endParaRPr>
          </a:p>
          <a:p>
            <a:pPr marL="0" indent="0" eaLnBrk="1" hangingPunct="1">
              <a:buFont typeface="Arial" charset="0"/>
              <a:buNone/>
            </a:pPr>
            <a:r>
              <a:rPr lang="nb-NO" sz="2200">
                <a:latin typeface="Open Sans Light" charset="0"/>
              </a:rPr>
              <a:t>Statistics:</a:t>
            </a:r>
          </a:p>
          <a:p>
            <a:pPr marL="0" indent="0" eaLnBrk="1" hangingPunct="1">
              <a:buFont typeface="Arial" charset="0"/>
              <a:buNone/>
            </a:pPr>
            <a:r>
              <a:rPr lang="nb-NO" sz="2200">
                <a:latin typeface="Open Sans Light" charset="0"/>
              </a:rPr>
              <a:t>	Chi-square, Cramer’s V effect size, Hierarchical Clustering (squared Euclidean distance)</a:t>
            </a:r>
          </a:p>
        </p:txBody>
      </p:sp>
    </p:spTree>
    <p:extLst>
      <p:ext uri="{BB962C8B-B14F-4D97-AF65-F5344CB8AC3E}">
        <p14:creationId xmlns:p14="http://schemas.microsoft.com/office/powerpoint/2010/main" val="41675676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Some</a:t>
            </a:r>
            <a:r>
              <a:rPr lang="nb-NO" dirty="0" smtClean="0"/>
              <a:t> General </a:t>
            </a:r>
            <a:r>
              <a:rPr lang="nb-NO" dirty="0" err="1" smtClean="0"/>
              <a:t>Cognitive</a:t>
            </a:r>
            <a:r>
              <a:rPr lang="nb-NO" dirty="0" smtClean="0"/>
              <a:t> </a:t>
            </a:r>
            <a:r>
              <a:rPr lang="nb-NO" dirty="0" err="1" smtClean="0"/>
              <a:t>Mechanisms</a:t>
            </a:r>
            <a:endParaRPr lang="nb-NO" dirty="0"/>
          </a:p>
        </p:txBody>
      </p:sp>
      <p:sp>
        <p:nvSpPr>
          <p:cNvPr id="3" name="Content Placeholder 2"/>
          <p:cNvSpPr>
            <a:spLocks noGrp="1"/>
          </p:cNvSpPr>
          <p:nvPr>
            <p:ph idx="1"/>
          </p:nvPr>
        </p:nvSpPr>
        <p:spPr/>
        <p:txBody>
          <a:bodyPr>
            <a:normAutofit/>
          </a:bodyPr>
          <a:lstStyle/>
          <a:p>
            <a:r>
              <a:rPr lang="nb-NO" sz="2400" dirty="0" err="1" smtClean="0"/>
              <a:t>Perception</a:t>
            </a:r>
            <a:r>
              <a:rPr lang="nb-NO" sz="2400" dirty="0" smtClean="0"/>
              <a:t>, </a:t>
            </a:r>
            <a:r>
              <a:rPr lang="nb-NO" sz="2400" dirty="0" err="1" smtClean="0"/>
              <a:t>selective</a:t>
            </a:r>
            <a:r>
              <a:rPr lang="nb-NO" sz="2400" dirty="0" smtClean="0"/>
              <a:t> </a:t>
            </a:r>
            <a:r>
              <a:rPr lang="nb-NO" sz="2400" dirty="0" err="1" smtClean="0"/>
              <a:t>focusing</a:t>
            </a:r>
            <a:r>
              <a:rPr lang="nb-NO" sz="2400" dirty="0" smtClean="0"/>
              <a:t> </a:t>
            </a:r>
            <a:r>
              <a:rPr lang="nb-NO" sz="2400" dirty="0" err="1" smtClean="0"/>
              <a:t>of</a:t>
            </a:r>
            <a:r>
              <a:rPr lang="nb-NO" sz="2400" dirty="0" smtClean="0"/>
              <a:t> </a:t>
            </a:r>
            <a:r>
              <a:rPr lang="nb-NO" sz="2400" dirty="0" err="1" smtClean="0"/>
              <a:t>attention</a:t>
            </a:r>
            <a:endParaRPr lang="nb-NO" sz="2400" dirty="0" smtClean="0"/>
          </a:p>
          <a:p>
            <a:pPr lvl="1">
              <a:buFont typeface="Wingdings" charset="2"/>
              <a:buChar char="Ø"/>
            </a:pPr>
            <a:r>
              <a:rPr lang="nb-NO" sz="2400" dirty="0" err="1" smtClean="0"/>
              <a:t>construal</a:t>
            </a:r>
            <a:r>
              <a:rPr lang="nb-NO" sz="2400" dirty="0" smtClean="0"/>
              <a:t>, profiling</a:t>
            </a:r>
          </a:p>
          <a:p>
            <a:r>
              <a:rPr lang="nb-NO" sz="2400" dirty="0" smtClean="0"/>
              <a:t>High </a:t>
            </a:r>
            <a:r>
              <a:rPr lang="nb-NO" sz="2400" dirty="0" err="1" smtClean="0"/>
              <a:t>connectivity</a:t>
            </a:r>
            <a:r>
              <a:rPr lang="nb-NO" sz="2400" dirty="0" smtClean="0"/>
              <a:t>, overlapping </a:t>
            </a:r>
            <a:r>
              <a:rPr lang="nb-NO" sz="2400" dirty="0" err="1" smtClean="0"/>
              <a:t>functions</a:t>
            </a:r>
            <a:endParaRPr lang="nb-NO" sz="2400" dirty="0" smtClean="0"/>
          </a:p>
          <a:p>
            <a:pPr lvl="1">
              <a:buFont typeface="Wingdings" charset="2"/>
              <a:buChar char="Ø"/>
            </a:pPr>
            <a:r>
              <a:rPr lang="nb-NO" sz="2400" dirty="0" smtClean="0"/>
              <a:t>radial </a:t>
            </a:r>
            <a:r>
              <a:rPr lang="nb-NO" sz="2400" dirty="0" err="1" smtClean="0"/>
              <a:t>category</a:t>
            </a:r>
            <a:r>
              <a:rPr lang="nb-NO" sz="2400" dirty="0" smtClean="0"/>
              <a:t> </a:t>
            </a:r>
            <a:r>
              <a:rPr lang="nb-NO" sz="2400" dirty="0" err="1" smtClean="0"/>
              <a:t>structure</a:t>
            </a:r>
            <a:endParaRPr lang="nb-NO" sz="2400" dirty="0" smtClean="0"/>
          </a:p>
          <a:p>
            <a:pPr lvl="1">
              <a:buFont typeface="Wingdings" charset="2"/>
              <a:buChar char="Ø"/>
            </a:pPr>
            <a:r>
              <a:rPr lang="nb-NO" sz="2400" dirty="0" err="1" smtClean="0"/>
              <a:t>redundancy</a:t>
            </a:r>
            <a:endParaRPr lang="nb-NO" sz="2400" dirty="0" smtClean="0"/>
          </a:p>
          <a:p>
            <a:r>
              <a:rPr lang="nb-NO" sz="2400" dirty="0" err="1" smtClean="0"/>
              <a:t>Mapping</a:t>
            </a:r>
            <a:r>
              <a:rPr lang="nb-NO" sz="2400" dirty="0" smtClean="0"/>
              <a:t>, </a:t>
            </a:r>
            <a:r>
              <a:rPr lang="nb-NO" sz="2400" dirty="0" err="1" smtClean="0"/>
              <a:t>connections</a:t>
            </a:r>
            <a:r>
              <a:rPr lang="nb-NO" sz="2400" dirty="0" smtClean="0"/>
              <a:t> </a:t>
            </a:r>
            <a:r>
              <a:rPr lang="nb-NO" sz="2400" dirty="0" err="1" smtClean="0"/>
              <a:t>between</a:t>
            </a:r>
            <a:r>
              <a:rPr lang="nb-NO" sz="2400" dirty="0" smtClean="0"/>
              <a:t> neural </a:t>
            </a:r>
            <a:r>
              <a:rPr lang="nb-NO" sz="2400" dirty="0" err="1" smtClean="0"/>
              <a:t>nets</a:t>
            </a:r>
            <a:endParaRPr lang="nb-NO" sz="2400" dirty="0" smtClean="0"/>
          </a:p>
          <a:p>
            <a:pPr lvl="1">
              <a:buFont typeface="Wingdings" charset="2"/>
              <a:buChar char="Ø"/>
            </a:pPr>
            <a:r>
              <a:rPr lang="nb-NO" sz="2400" dirty="0" err="1" smtClean="0"/>
              <a:t>metaphor</a:t>
            </a:r>
            <a:endParaRPr lang="nb-NO" sz="2400" dirty="0" smtClean="0"/>
          </a:p>
          <a:p>
            <a:pPr lvl="1">
              <a:buFont typeface="Wingdings" charset="2"/>
              <a:buChar char="Ø"/>
            </a:pPr>
            <a:r>
              <a:rPr lang="nb-NO" sz="2400" dirty="0" err="1" smtClean="0"/>
              <a:t>metonymy</a:t>
            </a:r>
            <a:endParaRPr lang="nb-NO" sz="2400" dirty="0" smtClean="0"/>
          </a:p>
          <a:p>
            <a:pPr lvl="1">
              <a:buFont typeface="Wingdings" charset="2"/>
              <a:buChar char="Ø"/>
            </a:pPr>
            <a:r>
              <a:rPr lang="nb-NO" sz="2400" dirty="0" smtClean="0"/>
              <a:t>blending</a:t>
            </a:r>
            <a:endParaRPr lang="nb-NO" sz="2400" dirty="0"/>
          </a:p>
        </p:txBody>
      </p:sp>
    </p:spTree>
    <p:extLst>
      <p:ext uri="{BB962C8B-B14F-4D97-AF65-F5344CB8AC3E}">
        <p14:creationId xmlns:p14="http://schemas.microsoft.com/office/powerpoint/2010/main" val="92503148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3" y="138113"/>
            <a:ext cx="8010525" cy="657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TextBox 6"/>
          <p:cNvSpPr txBox="1">
            <a:spLocks noChangeArrowheads="1"/>
          </p:cNvSpPr>
          <p:nvPr/>
        </p:nvSpPr>
        <p:spPr bwMode="auto">
          <a:xfrm flipH="1">
            <a:off x="6430963" y="2784475"/>
            <a:ext cx="2936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t>Chi-square = 730.35, df = 30, p &lt; 0.0001, Cramer’s V = 0.305</a:t>
            </a:r>
          </a:p>
        </p:txBody>
      </p:sp>
    </p:spTree>
    <p:extLst>
      <p:ext uri="{BB962C8B-B14F-4D97-AF65-F5344CB8AC3E}">
        <p14:creationId xmlns:p14="http://schemas.microsoft.com/office/powerpoint/2010/main" val="336677732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nb-NO">
                <a:latin typeface="Arial" charset="0"/>
                <a:cs typeface="ＭＳ Ｐゴシック" charset="0"/>
              </a:rPr>
              <a:t> </a:t>
            </a:r>
          </a:p>
        </p:txBody>
      </p:sp>
      <p:sp>
        <p:nvSpPr>
          <p:cNvPr id="58370" name="Text Box 3"/>
          <p:cNvSpPr txBox="1">
            <a:spLocks noChangeArrowheads="1"/>
          </p:cNvSpPr>
          <p:nvPr/>
        </p:nvSpPr>
        <p:spPr bwMode="auto">
          <a:xfrm>
            <a:off x="0" y="5880100"/>
            <a:ext cx="18065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pečal</a:t>
            </a:r>
            <a:r>
              <a:rPr lang="ja-JP" altLang="nb-NO" b="1">
                <a:solidFill>
                  <a:srgbClr val="00617F"/>
                </a:solidFill>
                <a:latin typeface="Arial" charset="0"/>
              </a:rPr>
              <a:t>’</a:t>
            </a:r>
            <a:r>
              <a:rPr lang="nb-NO" altLang="ja-JP">
                <a:solidFill>
                  <a:srgbClr val="00617F"/>
                </a:solidFill>
                <a:latin typeface="Arial" charset="0"/>
              </a:rPr>
              <a:t> </a:t>
            </a:r>
            <a:endParaRPr lang="nb-NO">
              <a:solidFill>
                <a:srgbClr val="00617F"/>
              </a:solidFill>
              <a:latin typeface="Arial" charset="0"/>
            </a:endParaRPr>
          </a:p>
        </p:txBody>
      </p:sp>
      <p:sp>
        <p:nvSpPr>
          <p:cNvPr id="58371" name="Text Box 4"/>
          <p:cNvSpPr txBox="1">
            <a:spLocks noChangeArrowheads="1"/>
          </p:cNvSpPr>
          <p:nvPr/>
        </p:nvSpPr>
        <p:spPr bwMode="auto">
          <a:xfrm>
            <a:off x="1295400" y="5880100"/>
            <a:ext cx="18065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toska</a:t>
            </a:r>
            <a:r>
              <a:rPr lang="nb-NO">
                <a:solidFill>
                  <a:srgbClr val="00617F"/>
                </a:solidFill>
                <a:latin typeface="Arial" charset="0"/>
              </a:rPr>
              <a:t> </a:t>
            </a:r>
          </a:p>
        </p:txBody>
      </p:sp>
      <p:sp>
        <p:nvSpPr>
          <p:cNvPr id="58372" name="Text Box 5"/>
          <p:cNvSpPr txBox="1">
            <a:spLocks noChangeArrowheads="1"/>
          </p:cNvSpPr>
          <p:nvPr/>
        </p:nvSpPr>
        <p:spPr bwMode="auto">
          <a:xfrm>
            <a:off x="2843213" y="5867400"/>
            <a:ext cx="1908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xandra</a:t>
            </a:r>
            <a:r>
              <a:rPr lang="nb-NO">
                <a:solidFill>
                  <a:srgbClr val="00617F"/>
                </a:solidFill>
                <a:latin typeface="Arial" charset="0"/>
              </a:rPr>
              <a:t> </a:t>
            </a:r>
          </a:p>
        </p:txBody>
      </p:sp>
      <p:sp>
        <p:nvSpPr>
          <p:cNvPr id="58373" name="Text Box 6"/>
          <p:cNvSpPr txBox="1">
            <a:spLocks noChangeArrowheads="1"/>
          </p:cNvSpPr>
          <p:nvPr/>
        </p:nvSpPr>
        <p:spPr bwMode="auto">
          <a:xfrm>
            <a:off x="4495800" y="5867400"/>
            <a:ext cx="21113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melanxolija</a:t>
            </a:r>
            <a:r>
              <a:rPr lang="nb-NO">
                <a:solidFill>
                  <a:srgbClr val="00617F"/>
                </a:solidFill>
                <a:latin typeface="Arial" charset="0"/>
              </a:rPr>
              <a:t> </a:t>
            </a:r>
          </a:p>
        </p:txBody>
      </p:sp>
      <p:sp>
        <p:nvSpPr>
          <p:cNvPr id="58374" name="Text Box 7"/>
          <p:cNvSpPr txBox="1">
            <a:spLocks noChangeArrowheads="1"/>
          </p:cNvSpPr>
          <p:nvPr/>
        </p:nvSpPr>
        <p:spPr bwMode="auto">
          <a:xfrm>
            <a:off x="6172200" y="5867400"/>
            <a:ext cx="18065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grust</a:t>
            </a:r>
            <a:r>
              <a:rPr lang="ja-JP" altLang="nb-NO" b="1">
                <a:solidFill>
                  <a:srgbClr val="00617F"/>
                </a:solidFill>
                <a:latin typeface="Arial" charset="0"/>
              </a:rPr>
              <a:t>’</a:t>
            </a:r>
            <a:r>
              <a:rPr lang="nb-NO" altLang="ja-JP">
                <a:solidFill>
                  <a:srgbClr val="00617F"/>
                </a:solidFill>
                <a:latin typeface="Arial" charset="0"/>
              </a:rPr>
              <a:t> </a:t>
            </a:r>
            <a:endParaRPr lang="nb-NO">
              <a:solidFill>
                <a:srgbClr val="00617F"/>
              </a:solidFill>
              <a:latin typeface="Arial" charset="0"/>
            </a:endParaRPr>
          </a:p>
        </p:txBody>
      </p:sp>
      <p:sp>
        <p:nvSpPr>
          <p:cNvPr id="58375" name="Text Box 8"/>
          <p:cNvSpPr txBox="1">
            <a:spLocks noChangeArrowheads="1"/>
          </p:cNvSpPr>
          <p:nvPr/>
        </p:nvSpPr>
        <p:spPr bwMode="auto">
          <a:xfrm>
            <a:off x="7566025" y="5867400"/>
            <a:ext cx="1577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unynie</a:t>
            </a:r>
            <a:r>
              <a:rPr lang="nb-NO">
                <a:solidFill>
                  <a:srgbClr val="00617F"/>
                </a:solidFill>
                <a:latin typeface="Arial" charset="0"/>
              </a:rPr>
              <a:t> </a:t>
            </a:r>
          </a:p>
        </p:txBody>
      </p:sp>
      <p:grpSp>
        <p:nvGrpSpPr>
          <p:cNvPr id="58376" name="Group 9"/>
          <p:cNvGrpSpPr>
            <a:grpSpLocks/>
          </p:cNvGrpSpPr>
          <p:nvPr/>
        </p:nvGrpSpPr>
        <p:grpSpPr bwMode="auto">
          <a:xfrm>
            <a:off x="849313" y="4941888"/>
            <a:ext cx="1371600" cy="990600"/>
            <a:chOff x="528" y="3120"/>
            <a:chExt cx="864" cy="624"/>
          </a:xfrm>
        </p:grpSpPr>
        <p:sp>
          <p:nvSpPr>
            <p:cNvPr id="58395" name="Line 10"/>
            <p:cNvSpPr>
              <a:spLocks noChangeShapeType="1"/>
            </p:cNvSpPr>
            <p:nvPr/>
          </p:nvSpPr>
          <p:spPr bwMode="auto">
            <a:xfrm flipV="1">
              <a:off x="528" y="3120"/>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8396" name="Line 11"/>
            <p:cNvSpPr>
              <a:spLocks noChangeShapeType="1"/>
            </p:cNvSpPr>
            <p:nvPr/>
          </p:nvSpPr>
          <p:spPr bwMode="auto">
            <a:xfrm flipV="1">
              <a:off x="1392" y="3120"/>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8397" name="Line 12"/>
            <p:cNvSpPr>
              <a:spLocks noChangeShapeType="1"/>
            </p:cNvSpPr>
            <p:nvPr/>
          </p:nvSpPr>
          <p:spPr bwMode="auto">
            <a:xfrm flipH="1">
              <a:off x="528" y="3120"/>
              <a:ext cx="86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grpSp>
      <p:grpSp>
        <p:nvGrpSpPr>
          <p:cNvPr id="58377" name="Group 13"/>
          <p:cNvGrpSpPr>
            <a:grpSpLocks/>
          </p:cNvGrpSpPr>
          <p:nvPr/>
        </p:nvGrpSpPr>
        <p:grpSpPr bwMode="auto">
          <a:xfrm>
            <a:off x="1458913" y="3962400"/>
            <a:ext cx="2362200" cy="1981200"/>
            <a:chOff x="912" y="2496"/>
            <a:chExt cx="1488" cy="1248"/>
          </a:xfrm>
        </p:grpSpPr>
        <p:sp>
          <p:nvSpPr>
            <p:cNvPr id="58392" name="Line 14"/>
            <p:cNvSpPr>
              <a:spLocks noChangeShapeType="1"/>
            </p:cNvSpPr>
            <p:nvPr/>
          </p:nvSpPr>
          <p:spPr bwMode="auto">
            <a:xfrm flipV="1">
              <a:off x="912" y="2496"/>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8393" name="Line 15"/>
            <p:cNvSpPr>
              <a:spLocks noChangeShapeType="1"/>
            </p:cNvSpPr>
            <p:nvPr/>
          </p:nvSpPr>
          <p:spPr bwMode="auto">
            <a:xfrm flipV="1">
              <a:off x="2400" y="2496"/>
              <a:ext cx="0" cy="124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8394" name="Line 16"/>
            <p:cNvSpPr>
              <a:spLocks noChangeShapeType="1"/>
            </p:cNvSpPr>
            <p:nvPr/>
          </p:nvSpPr>
          <p:spPr bwMode="auto">
            <a:xfrm flipH="1">
              <a:off x="912" y="2496"/>
              <a:ext cx="148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grpSp>
      <p:grpSp>
        <p:nvGrpSpPr>
          <p:cNvPr id="58378" name="Group 17"/>
          <p:cNvGrpSpPr>
            <a:grpSpLocks/>
          </p:cNvGrpSpPr>
          <p:nvPr/>
        </p:nvGrpSpPr>
        <p:grpSpPr bwMode="auto">
          <a:xfrm>
            <a:off x="2601913" y="2971800"/>
            <a:ext cx="3048000" cy="2971800"/>
            <a:chOff x="1632" y="1872"/>
            <a:chExt cx="1920" cy="1872"/>
          </a:xfrm>
        </p:grpSpPr>
        <p:sp>
          <p:nvSpPr>
            <p:cNvPr id="58389" name="Line 18"/>
            <p:cNvSpPr>
              <a:spLocks noChangeShapeType="1"/>
            </p:cNvSpPr>
            <p:nvPr/>
          </p:nvSpPr>
          <p:spPr bwMode="auto">
            <a:xfrm flipV="1">
              <a:off x="1632" y="1872"/>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8390" name="Line 19"/>
            <p:cNvSpPr>
              <a:spLocks noChangeShapeType="1"/>
            </p:cNvSpPr>
            <p:nvPr/>
          </p:nvSpPr>
          <p:spPr bwMode="auto">
            <a:xfrm flipV="1">
              <a:off x="3552" y="1872"/>
              <a:ext cx="0" cy="187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8391" name="Line 20"/>
            <p:cNvSpPr>
              <a:spLocks noChangeShapeType="1"/>
            </p:cNvSpPr>
            <p:nvPr/>
          </p:nvSpPr>
          <p:spPr bwMode="auto">
            <a:xfrm flipH="1">
              <a:off x="1632" y="1872"/>
              <a:ext cx="192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grpSp>
      <p:grpSp>
        <p:nvGrpSpPr>
          <p:cNvPr id="58379" name="Group 21"/>
          <p:cNvGrpSpPr>
            <a:grpSpLocks/>
          </p:cNvGrpSpPr>
          <p:nvPr/>
        </p:nvGrpSpPr>
        <p:grpSpPr bwMode="auto">
          <a:xfrm>
            <a:off x="3962400" y="1981200"/>
            <a:ext cx="3048000" cy="3962400"/>
            <a:chOff x="2496" y="1248"/>
            <a:chExt cx="1920" cy="2496"/>
          </a:xfrm>
        </p:grpSpPr>
        <p:sp>
          <p:nvSpPr>
            <p:cNvPr id="58386" name="Line 22"/>
            <p:cNvSpPr>
              <a:spLocks noChangeShapeType="1"/>
            </p:cNvSpPr>
            <p:nvPr/>
          </p:nvSpPr>
          <p:spPr bwMode="auto">
            <a:xfrm flipV="1">
              <a:off x="2496" y="1248"/>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8387" name="Line 23"/>
            <p:cNvSpPr>
              <a:spLocks noChangeShapeType="1"/>
            </p:cNvSpPr>
            <p:nvPr/>
          </p:nvSpPr>
          <p:spPr bwMode="auto">
            <a:xfrm flipV="1">
              <a:off x="4416" y="1248"/>
              <a:ext cx="0" cy="249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8388" name="Line 24"/>
            <p:cNvSpPr>
              <a:spLocks noChangeShapeType="1"/>
            </p:cNvSpPr>
            <p:nvPr/>
          </p:nvSpPr>
          <p:spPr bwMode="auto">
            <a:xfrm flipH="1">
              <a:off x="2496" y="1248"/>
              <a:ext cx="192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grpSp>
      <p:grpSp>
        <p:nvGrpSpPr>
          <p:cNvPr id="58380" name="Group 25"/>
          <p:cNvGrpSpPr>
            <a:grpSpLocks/>
          </p:cNvGrpSpPr>
          <p:nvPr/>
        </p:nvGrpSpPr>
        <p:grpSpPr bwMode="auto">
          <a:xfrm>
            <a:off x="5257800" y="990600"/>
            <a:ext cx="3048000" cy="4953000"/>
            <a:chOff x="3312" y="624"/>
            <a:chExt cx="1920" cy="3120"/>
          </a:xfrm>
        </p:grpSpPr>
        <p:sp>
          <p:nvSpPr>
            <p:cNvPr id="58383" name="Line 26"/>
            <p:cNvSpPr>
              <a:spLocks noChangeShapeType="1"/>
            </p:cNvSpPr>
            <p:nvPr/>
          </p:nvSpPr>
          <p:spPr bwMode="auto">
            <a:xfrm flipV="1">
              <a:off x="3312" y="624"/>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8384" name="Line 27"/>
            <p:cNvSpPr>
              <a:spLocks noChangeShapeType="1"/>
            </p:cNvSpPr>
            <p:nvPr/>
          </p:nvSpPr>
          <p:spPr bwMode="auto">
            <a:xfrm flipV="1">
              <a:off x="5232" y="624"/>
              <a:ext cx="0" cy="312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8385" name="Line 28"/>
            <p:cNvSpPr>
              <a:spLocks noChangeShapeType="1"/>
            </p:cNvSpPr>
            <p:nvPr/>
          </p:nvSpPr>
          <p:spPr bwMode="auto">
            <a:xfrm flipH="1">
              <a:off x="3312" y="624"/>
              <a:ext cx="192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grpSp>
      <p:sp>
        <p:nvSpPr>
          <p:cNvPr id="58381" name="Rectangle 29"/>
          <p:cNvSpPr>
            <a:spLocks noChangeArrowheads="1"/>
          </p:cNvSpPr>
          <p:nvPr/>
        </p:nvSpPr>
        <p:spPr bwMode="auto">
          <a:xfrm>
            <a:off x="498475" y="741363"/>
            <a:ext cx="3087688" cy="954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ja-JP" altLang="nb-NO" sz="2800" b="1">
                <a:solidFill>
                  <a:schemeClr val="tx2"/>
                </a:solidFill>
              </a:rPr>
              <a:t>‘</a:t>
            </a:r>
            <a:r>
              <a:rPr lang="nb-NO" altLang="ja-JP" sz="2800" b="1">
                <a:solidFill>
                  <a:schemeClr val="tx2"/>
                </a:solidFill>
              </a:rPr>
              <a:t>Sadness</a:t>
            </a:r>
            <a:r>
              <a:rPr lang="ja-JP" altLang="nb-NO" sz="2800" b="1">
                <a:solidFill>
                  <a:schemeClr val="tx2"/>
                </a:solidFill>
              </a:rPr>
              <a:t>’</a:t>
            </a:r>
            <a:r>
              <a:rPr lang="nb-NO" altLang="ja-JP" sz="2800" b="1">
                <a:solidFill>
                  <a:schemeClr val="tx2"/>
                </a:solidFill>
              </a:rPr>
              <a:t> </a:t>
            </a:r>
          </a:p>
          <a:p>
            <a:r>
              <a:rPr lang="nb-NO" sz="2800" b="1">
                <a:solidFill>
                  <a:schemeClr val="tx2"/>
                </a:solidFill>
              </a:rPr>
              <a:t>Hierarchical Cluster</a:t>
            </a:r>
            <a:endParaRPr lang="nb-NO">
              <a:solidFill>
                <a:schemeClr val="tx2"/>
              </a:solidFill>
            </a:endParaRPr>
          </a:p>
        </p:txBody>
      </p:sp>
      <p:pic>
        <p:nvPicPr>
          <p:cNvPr id="35870"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25" y="1663700"/>
            <a:ext cx="1841500"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53177942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sz="3600">
                <a:latin typeface="Open Sans" charset="0"/>
              </a:rPr>
              <a:t>Constructional Profiles: Findings</a:t>
            </a:r>
          </a:p>
        </p:txBody>
      </p:sp>
      <p:sp>
        <p:nvSpPr>
          <p:cNvPr id="60418" name="Content Placeholder 2"/>
          <p:cNvSpPr>
            <a:spLocks noGrp="1"/>
          </p:cNvSpPr>
          <p:nvPr>
            <p:ph idx="1"/>
          </p:nvPr>
        </p:nvSpPr>
        <p:spPr/>
        <p:txBody>
          <a:bodyPr/>
          <a:lstStyle/>
          <a:p>
            <a:pPr marL="0" indent="0">
              <a:buFont typeface="Arial" charset="0"/>
              <a:buNone/>
            </a:pPr>
            <a:r>
              <a:rPr lang="en-US" sz="2800">
                <a:latin typeface="Open Sans Light" charset="0"/>
              </a:rPr>
              <a:t>Each synonym has a unique constructional profile</a:t>
            </a:r>
          </a:p>
          <a:p>
            <a:pPr marL="0" indent="0">
              <a:buFont typeface="Arial" charset="0"/>
              <a:buNone/>
            </a:pPr>
            <a:endParaRPr lang="en-US" sz="2800">
              <a:latin typeface="Open Sans Light" charset="0"/>
            </a:endParaRPr>
          </a:p>
          <a:p>
            <a:pPr marL="0" indent="0">
              <a:buFont typeface="Arial" charset="0"/>
              <a:buNone/>
            </a:pPr>
            <a:r>
              <a:rPr lang="en-US" sz="2800">
                <a:latin typeface="Open Sans Light" charset="0"/>
              </a:rPr>
              <a:t>Some synonyms are closer together, others are farther apart</a:t>
            </a:r>
          </a:p>
        </p:txBody>
      </p:sp>
    </p:spTree>
    <p:extLst>
      <p:ext uri="{BB962C8B-B14F-4D97-AF65-F5344CB8AC3E}">
        <p14:creationId xmlns:p14="http://schemas.microsoft.com/office/powerpoint/2010/main" val="89545211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69925" y="300038"/>
            <a:ext cx="7880350" cy="703262"/>
          </a:xfrm>
        </p:spPr>
        <p:txBody>
          <a:bodyPr/>
          <a:lstStyle/>
          <a:p>
            <a:r>
              <a:rPr lang="en-US">
                <a:latin typeface="Verdana" charset="0"/>
                <a:cs typeface="ＭＳ Ｐゴシック" charset="0"/>
              </a:rPr>
              <a:t>The Locative Alternation in Russian</a:t>
            </a:r>
          </a:p>
        </p:txBody>
      </p:sp>
      <p:sp>
        <p:nvSpPr>
          <p:cNvPr id="26626" name="Content Placeholder 2"/>
          <p:cNvSpPr>
            <a:spLocks noGrp="1"/>
          </p:cNvSpPr>
          <p:nvPr>
            <p:ph idx="1"/>
          </p:nvPr>
        </p:nvSpPr>
        <p:spPr>
          <a:xfrm>
            <a:off x="287338" y="1535113"/>
            <a:ext cx="8856662" cy="5616575"/>
          </a:xfrm>
        </p:spPr>
        <p:txBody>
          <a:bodyPr/>
          <a:lstStyle/>
          <a:p>
            <a:pPr marL="0" indent="0">
              <a:buNone/>
              <a:defRPr/>
            </a:pPr>
            <a:r>
              <a:rPr lang="en-US" b="1" dirty="0">
                <a:latin typeface="Verdana" charset="0"/>
                <a:cs typeface="ＭＳ Ｐゴシック" charset="0"/>
              </a:rPr>
              <a:t>Theme</a:t>
            </a:r>
            <a:r>
              <a:rPr lang="en-US" dirty="0">
                <a:latin typeface="Verdana" charset="0"/>
                <a:cs typeface="ＭＳ Ｐゴシック" charset="0"/>
              </a:rPr>
              <a:t>-object construction</a:t>
            </a:r>
          </a:p>
          <a:p>
            <a:pPr marL="457200" lvl="1" indent="0">
              <a:buFont typeface="Arial" charset="0"/>
              <a:buNone/>
              <a:defRPr/>
            </a:pPr>
            <a:r>
              <a:rPr lang="en-US" i="1" dirty="0" err="1">
                <a:latin typeface="Verdana" charset="0"/>
              </a:rPr>
              <a:t>gruzit</a:t>
            </a:r>
            <a:r>
              <a:rPr lang="en-US" i="1" dirty="0">
                <a:latin typeface="Verdana" charset="0"/>
              </a:rPr>
              <a:t>’ </a:t>
            </a:r>
            <a:r>
              <a:rPr lang="en-US" b="1" i="1" dirty="0" err="1">
                <a:latin typeface="Verdana" charset="0"/>
              </a:rPr>
              <a:t>seno</a:t>
            </a:r>
            <a:r>
              <a:rPr lang="en-US" i="1" dirty="0">
                <a:latin typeface="Verdana" charset="0"/>
              </a:rPr>
              <a:t> </a:t>
            </a:r>
            <a:r>
              <a:rPr lang="en-US" i="1" dirty="0" err="1">
                <a:latin typeface="Verdana" charset="0"/>
              </a:rPr>
              <a:t>na</a:t>
            </a:r>
            <a:r>
              <a:rPr lang="en-US" i="1" dirty="0">
                <a:latin typeface="Verdana" charset="0"/>
              </a:rPr>
              <a:t> </a:t>
            </a:r>
            <a:r>
              <a:rPr lang="en-US" i="1" dirty="0" err="1">
                <a:latin typeface="Verdana" charset="0"/>
              </a:rPr>
              <a:t>telegu</a:t>
            </a:r>
            <a:endParaRPr lang="en-US" i="1" dirty="0">
              <a:latin typeface="Verdana" charset="0"/>
            </a:endParaRPr>
          </a:p>
          <a:p>
            <a:pPr marL="457200" lvl="1" indent="0">
              <a:buFont typeface="Arial" charset="0"/>
              <a:buNone/>
              <a:defRPr/>
            </a:pPr>
            <a:r>
              <a:rPr lang="en-US" dirty="0" smtClean="0">
                <a:latin typeface="Verdana" charset="0"/>
              </a:rPr>
              <a:t>‘</a:t>
            </a:r>
            <a:r>
              <a:rPr lang="en-US" dirty="0">
                <a:latin typeface="Verdana" charset="0"/>
              </a:rPr>
              <a:t>load </a:t>
            </a:r>
            <a:r>
              <a:rPr lang="en-US" b="1" dirty="0">
                <a:latin typeface="Verdana" charset="0"/>
              </a:rPr>
              <a:t>hay</a:t>
            </a:r>
            <a:r>
              <a:rPr lang="en-US" dirty="0">
                <a:latin typeface="Verdana" charset="0"/>
              </a:rPr>
              <a:t> onto the wagon’</a:t>
            </a:r>
          </a:p>
          <a:p>
            <a:pPr marL="0" indent="0">
              <a:buFont typeface="Arial" charset="0"/>
              <a:buNone/>
              <a:defRPr/>
            </a:pPr>
            <a:r>
              <a:rPr lang="en-US" b="1" dirty="0">
                <a:latin typeface="Verdana" charset="0"/>
                <a:cs typeface="ＭＳ Ｐゴシック" charset="0"/>
              </a:rPr>
              <a:t>Goal</a:t>
            </a:r>
            <a:r>
              <a:rPr lang="en-US" dirty="0">
                <a:latin typeface="Verdana" charset="0"/>
                <a:cs typeface="ＭＳ Ｐゴシック" charset="0"/>
              </a:rPr>
              <a:t>-object construction</a:t>
            </a:r>
          </a:p>
          <a:p>
            <a:pPr marL="457200" lvl="1" indent="0">
              <a:buNone/>
              <a:defRPr/>
            </a:pPr>
            <a:r>
              <a:rPr lang="en-US" i="1" dirty="0" err="1">
                <a:latin typeface="Verdana" charset="0"/>
              </a:rPr>
              <a:t>gruzit</a:t>
            </a:r>
            <a:r>
              <a:rPr lang="en-US" i="1" dirty="0">
                <a:latin typeface="Verdana" charset="0"/>
              </a:rPr>
              <a:t>’ </a:t>
            </a:r>
            <a:r>
              <a:rPr lang="en-US" b="1" i="1" dirty="0" err="1">
                <a:latin typeface="Verdana" charset="0"/>
              </a:rPr>
              <a:t>telegu</a:t>
            </a:r>
            <a:r>
              <a:rPr lang="en-US" i="1" dirty="0">
                <a:latin typeface="Verdana" charset="0"/>
              </a:rPr>
              <a:t> </a:t>
            </a:r>
            <a:r>
              <a:rPr lang="en-US" i="1" dirty="0" err="1">
                <a:latin typeface="Verdana" charset="0"/>
              </a:rPr>
              <a:t>senom</a:t>
            </a:r>
            <a:endParaRPr lang="en-US" i="1" dirty="0">
              <a:latin typeface="Verdana" charset="0"/>
            </a:endParaRPr>
          </a:p>
          <a:p>
            <a:pPr marL="457200" lvl="1" indent="0">
              <a:buNone/>
              <a:defRPr/>
            </a:pPr>
            <a:r>
              <a:rPr lang="en-US" dirty="0" smtClean="0">
                <a:latin typeface="Verdana" charset="0"/>
              </a:rPr>
              <a:t>‘</a:t>
            </a:r>
            <a:r>
              <a:rPr lang="en-US" dirty="0">
                <a:latin typeface="Verdana" charset="0"/>
              </a:rPr>
              <a:t>load </a:t>
            </a:r>
            <a:r>
              <a:rPr lang="en-US" b="1" dirty="0">
                <a:latin typeface="Verdana" charset="0"/>
              </a:rPr>
              <a:t>the wagon </a:t>
            </a:r>
            <a:r>
              <a:rPr lang="en-US" dirty="0">
                <a:latin typeface="Verdana" charset="0"/>
              </a:rPr>
              <a:t>with hay’</a:t>
            </a:r>
          </a:p>
          <a:p>
            <a:pPr>
              <a:defRPr/>
            </a:pPr>
            <a:r>
              <a:rPr lang="en-US" dirty="0">
                <a:latin typeface="Verdana" charset="0"/>
                <a:cs typeface="ＭＳ Ｐゴシック" charset="0"/>
              </a:rPr>
              <a:t>Variables: VERB (prefixes), (passive) PARTICIPLE, REDUCED</a:t>
            </a:r>
          </a:p>
          <a:p>
            <a:pPr>
              <a:defRPr/>
            </a:pPr>
            <a:r>
              <a:rPr lang="en-US" dirty="0">
                <a:latin typeface="Verdana" charset="0"/>
                <a:cs typeface="ＭＳ Ｐゴシック" charset="0"/>
              </a:rPr>
              <a:t>VERB: </a:t>
            </a:r>
            <a:r>
              <a:rPr lang="en-US" dirty="0" err="1">
                <a:latin typeface="Verdana" charset="0"/>
                <a:cs typeface="ＭＳ Ｐゴシック" charset="0"/>
              </a:rPr>
              <a:t>unprefixed</a:t>
            </a:r>
            <a:r>
              <a:rPr lang="en-US" dirty="0">
                <a:latin typeface="Verdana" charset="0"/>
                <a:cs typeface="ＭＳ Ｐゴシック" charset="0"/>
              </a:rPr>
              <a:t> </a:t>
            </a:r>
            <a:r>
              <a:rPr lang="en-US" i="1" dirty="0" err="1">
                <a:latin typeface="Verdana" charset="0"/>
                <a:cs typeface="ＭＳ Ｐゴシック" charset="0"/>
              </a:rPr>
              <a:t>gruzit</a:t>
            </a:r>
            <a:r>
              <a:rPr lang="en-US" i="1" dirty="0">
                <a:latin typeface="Verdana" charset="0"/>
                <a:cs typeface="ＭＳ Ｐゴシック" charset="0"/>
              </a:rPr>
              <a:t>’</a:t>
            </a:r>
            <a:r>
              <a:rPr lang="en-US" altLang="ja-JP" dirty="0">
                <a:latin typeface="Verdana" charset="0"/>
                <a:cs typeface="ＭＳ Ｐゴシック" charset="0"/>
              </a:rPr>
              <a:t> or prefixed: </a:t>
            </a:r>
            <a:r>
              <a:rPr lang="en-US" altLang="ja-JP" i="1" dirty="0" err="1">
                <a:latin typeface="Verdana" charset="0"/>
                <a:cs typeface="ＭＳ Ｐゴシック" charset="0"/>
              </a:rPr>
              <a:t>nagruzit</a:t>
            </a:r>
            <a:r>
              <a:rPr lang="en-US" i="1" dirty="0">
                <a:latin typeface="Verdana" charset="0"/>
                <a:cs typeface="ＭＳ Ｐゴシック" charset="0"/>
              </a:rPr>
              <a:t>’</a:t>
            </a:r>
            <a:r>
              <a:rPr lang="en-US" altLang="ja-JP" i="1" dirty="0">
                <a:latin typeface="Verdana" charset="0"/>
                <a:cs typeface="ＭＳ Ｐゴシック" charset="0"/>
              </a:rPr>
              <a:t>, </a:t>
            </a:r>
            <a:r>
              <a:rPr lang="en-US" altLang="ja-JP" i="1" dirty="0" err="1">
                <a:latin typeface="Verdana" charset="0"/>
                <a:cs typeface="ＭＳ Ｐゴシック" charset="0"/>
              </a:rPr>
              <a:t>zagruzit</a:t>
            </a:r>
            <a:r>
              <a:rPr lang="en-US" i="1" dirty="0">
                <a:latin typeface="Verdana" charset="0"/>
                <a:cs typeface="ＭＳ Ｐゴシック" charset="0"/>
              </a:rPr>
              <a:t>’</a:t>
            </a:r>
            <a:r>
              <a:rPr lang="en-US" altLang="ja-JP" i="1" dirty="0">
                <a:latin typeface="Verdana" charset="0"/>
                <a:cs typeface="ＭＳ Ｐゴシック" charset="0"/>
              </a:rPr>
              <a:t>, </a:t>
            </a:r>
            <a:r>
              <a:rPr lang="en-US" altLang="ja-JP" i="1" dirty="0" err="1">
                <a:latin typeface="Verdana" charset="0"/>
                <a:cs typeface="ＭＳ Ｐゴシック" charset="0"/>
              </a:rPr>
              <a:t>pogruzit</a:t>
            </a:r>
            <a:r>
              <a:rPr lang="en-US" i="1" dirty="0">
                <a:latin typeface="Verdana" charset="0"/>
                <a:cs typeface="ＭＳ Ｐゴシック" charset="0"/>
              </a:rPr>
              <a:t>’</a:t>
            </a:r>
            <a:endParaRPr lang="en-US" altLang="ja-JP" dirty="0">
              <a:latin typeface="Verdana" charset="0"/>
              <a:cs typeface="ＭＳ Ｐゴシック" charset="0"/>
            </a:endParaRPr>
          </a:p>
          <a:p>
            <a:pPr>
              <a:defRPr/>
            </a:pPr>
            <a:r>
              <a:rPr lang="en-US" dirty="0">
                <a:latin typeface="Verdana" charset="0"/>
                <a:cs typeface="ＭＳ Ｐゴシック" charset="0"/>
              </a:rPr>
              <a:t>PARTICIPLE:</a:t>
            </a:r>
          </a:p>
          <a:p>
            <a:pPr lvl="1">
              <a:buFont typeface="Arial" charset="0"/>
              <a:buChar char="•"/>
              <a:defRPr/>
            </a:pPr>
            <a:r>
              <a:rPr lang="en-US" b="1" dirty="0">
                <a:latin typeface="Verdana" charset="0"/>
              </a:rPr>
              <a:t>Theme</a:t>
            </a:r>
            <a:r>
              <a:rPr lang="en-US" dirty="0">
                <a:latin typeface="Verdana" charset="0"/>
              </a:rPr>
              <a:t>-object: </a:t>
            </a:r>
            <a:r>
              <a:rPr lang="en-US" b="1" i="1" dirty="0" err="1">
                <a:latin typeface="Verdana" charset="0"/>
              </a:rPr>
              <a:t>seno</a:t>
            </a:r>
            <a:r>
              <a:rPr lang="en-US" i="1" dirty="0">
                <a:latin typeface="Verdana" charset="0"/>
              </a:rPr>
              <a:t> </a:t>
            </a:r>
            <a:r>
              <a:rPr lang="en-US" i="1" dirty="0" err="1">
                <a:latin typeface="Verdana" charset="0"/>
              </a:rPr>
              <a:t>gruženo</a:t>
            </a:r>
            <a:r>
              <a:rPr lang="en-US" i="1" dirty="0">
                <a:latin typeface="Verdana" charset="0"/>
              </a:rPr>
              <a:t> </a:t>
            </a:r>
            <a:r>
              <a:rPr lang="en-US" i="1" dirty="0" err="1">
                <a:latin typeface="Verdana" charset="0"/>
              </a:rPr>
              <a:t>na</a:t>
            </a:r>
            <a:r>
              <a:rPr lang="en-US" i="1" dirty="0">
                <a:latin typeface="Verdana" charset="0"/>
              </a:rPr>
              <a:t> </a:t>
            </a:r>
            <a:r>
              <a:rPr lang="en-US" i="1" dirty="0" err="1">
                <a:latin typeface="Verdana" charset="0"/>
              </a:rPr>
              <a:t>telegu</a:t>
            </a:r>
            <a:r>
              <a:rPr lang="en-US" i="1" dirty="0">
                <a:latin typeface="Verdana" charset="0"/>
              </a:rPr>
              <a:t> </a:t>
            </a:r>
            <a:r>
              <a:rPr lang="en-US" dirty="0">
                <a:latin typeface="Verdana" charset="0"/>
              </a:rPr>
              <a:t>‘</a:t>
            </a:r>
            <a:r>
              <a:rPr lang="en-US" altLang="ja-JP" b="1" dirty="0">
                <a:latin typeface="Verdana" charset="0"/>
              </a:rPr>
              <a:t>hay</a:t>
            </a:r>
            <a:r>
              <a:rPr lang="en-US" altLang="ja-JP" dirty="0">
                <a:latin typeface="Verdana" charset="0"/>
              </a:rPr>
              <a:t> is loaded onto the wagon</a:t>
            </a:r>
            <a:r>
              <a:rPr lang="en-US" dirty="0">
                <a:latin typeface="Verdana" charset="0"/>
              </a:rPr>
              <a:t>’</a:t>
            </a:r>
            <a:endParaRPr lang="en-US" altLang="ja-JP" dirty="0">
              <a:latin typeface="Verdana" charset="0"/>
            </a:endParaRPr>
          </a:p>
          <a:p>
            <a:pPr lvl="1">
              <a:buFont typeface="Arial" charset="0"/>
              <a:buChar char="•"/>
              <a:defRPr/>
            </a:pPr>
            <a:r>
              <a:rPr lang="en-US" b="1" dirty="0">
                <a:latin typeface="Verdana" charset="0"/>
              </a:rPr>
              <a:t>Goal</a:t>
            </a:r>
            <a:r>
              <a:rPr lang="en-US" dirty="0">
                <a:latin typeface="Verdana" charset="0"/>
              </a:rPr>
              <a:t>-object: </a:t>
            </a:r>
            <a:r>
              <a:rPr lang="en-US" b="1" i="1" dirty="0" err="1">
                <a:latin typeface="Verdana" charset="0"/>
              </a:rPr>
              <a:t>telega</a:t>
            </a:r>
            <a:r>
              <a:rPr lang="en-US" i="1" dirty="0">
                <a:latin typeface="Verdana" charset="0"/>
              </a:rPr>
              <a:t> </a:t>
            </a:r>
            <a:r>
              <a:rPr lang="en-US" i="1" dirty="0" err="1">
                <a:latin typeface="Verdana" charset="0"/>
              </a:rPr>
              <a:t>gružena</a:t>
            </a:r>
            <a:r>
              <a:rPr lang="en-US" i="1" dirty="0">
                <a:latin typeface="Verdana" charset="0"/>
              </a:rPr>
              <a:t> </a:t>
            </a:r>
            <a:r>
              <a:rPr lang="en-US" i="1" dirty="0" err="1">
                <a:latin typeface="Verdana" charset="0"/>
              </a:rPr>
              <a:t>senom</a:t>
            </a:r>
            <a:r>
              <a:rPr lang="en-US" i="1" dirty="0">
                <a:latin typeface="Verdana" charset="0"/>
              </a:rPr>
              <a:t> </a:t>
            </a:r>
            <a:r>
              <a:rPr lang="en-US" dirty="0">
                <a:latin typeface="Verdana" charset="0"/>
              </a:rPr>
              <a:t>‘</a:t>
            </a:r>
            <a:r>
              <a:rPr lang="en-US" altLang="ja-JP" b="1" dirty="0">
                <a:latin typeface="Verdana" charset="0"/>
              </a:rPr>
              <a:t>the wagon </a:t>
            </a:r>
            <a:r>
              <a:rPr lang="en-US" altLang="ja-JP" dirty="0">
                <a:latin typeface="Verdana" charset="0"/>
              </a:rPr>
              <a:t>is loaded with hay</a:t>
            </a:r>
            <a:r>
              <a:rPr lang="en-US" dirty="0">
                <a:latin typeface="Verdana" charset="0"/>
              </a:rPr>
              <a:t>’</a:t>
            </a:r>
            <a:endParaRPr lang="en-US" altLang="ja-JP" dirty="0">
              <a:latin typeface="Verdana" charset="0"/>
            </a:endParaRPr>
          </a:p>
          <a:p>
            <a:pPr>
              <a:defRPr/>
            </a:pPr>
            <a:r>
              <a:rPr lang="en-US" dirty="0">
                <a:latin typeface="Verdana" charset="0"/>
                <a:cs typeface="ＭＳ Ｐゴシック" charset="0"/>
              </a:rPr>
              <a:t>REDUCED:</a:t>
            </a:r>
          </a:p>
          <a:p>
            <a:pPr lvl="1">
              <a:buFont typeface="Arial" charset="0"/>
              <a:buChar char="•"/>
              <a:defRPr/>
            </a:pPr>
            <a:r>
              <a:rPr lang="en-US" b="1" dirty="0">
                <a:latin typeface="Verdana" charset="0"/>
              </a:rPr>
              <a:t>Theme</a:t>
            </a:r>
            <a:r>
              <a:rPr lang="en-US" dirty="0">
                <a:latin typeface="Verdana" charset="0"/>
              </a:rPr>
              <a:t>-object</a:t>
            </a:r>
            <a:r>
              <a:rPr lang="en-US" i="1" dirty="0">
                <a:latin typeface="Verdana" charset="0"/>
              </a:rPr>
              <a:t>: </a:t>
            </a:r>
            <a:r>
              <a:rPr lang="en-US" i="1" dirty="0" err="1">
                <a:latin typeface="Verdana" charset="0"/>
              </a:rPr>
              <a:t>gruzit</a:t>
            </a:r>
            <a:r>
              <a:rPr lang="en-US" i="1" dirty="0">
                <a:latin typeface="Verdana" charset="0"/>
              </a:rPr>
              <a:t>’ </a:t>
            </a:r>
            <a:r>
              <a:rPr lang="en-US" b="1" i="1" dirty="0" err="1">
                <a:latin typeface="Verdana" charset="0"/>
              </a:rPr>
              <a:t>seno</a:t>
            </a:r>
            <a:r>
              <a:rPr lang="en-US" i="1" dirty="0">
                <a:latin typeface="Verdana" charset="0"/>
              </a:rPr>
              <a:t> </a:t>
            </a:r>
            <a:r>
              <a:rPr lang="en-US" dirty="0">
                <a:latin typeface="Verdana" charset="0"/>
              </a:rPr>
              <a:t>‘load </a:t>
            </a:r>
            <a:r>
              <a:rPr lang="en-US" b="1" dirty="0">
                <a:latin typeface="Verdana" charset="0"/>
              </a:rPr>
              <a:t>the hay</a:t>
            </a:r>
            <a:r>
              <a:rPr lang="en-US" dirty="0">
                <a:latin typeface="Verdana" charset="0"/>
              </a:rPr>
              <a:t>’</a:t>
            </a:r>
          </a:p>
          <a:p>
            <a:pPr lvl="1">
              <a:buFont typeface="Arial" charset="0"/>
              <a:buChar char="•"/>
              <a:defRPr/>
            </a:pPr>
            <a:r>
              <a:rPr lang="en-US" b="1" dirty="0">
                <a:latin typeface="Verdana" charset="0"/>
              </a:rPr>
              <a:t>Goal</a:t>
            </a:r>
            <a:r>
              <a:rPr lang="en-US" dirty="0">
                <a:latin typeface="Verdana" charset="0"/>
              </a:rPr>
              <a:t>-object: </a:t>
            </a:r>
            <a:r>
              <a:rPr lang="en-US" i="1" dirty="0" err="1">
                <a:latin typeface="Verdana" charset="0"/>
              </a:rPr>
              <a:t>gruzit</a:t>
            </a:r>
            <a:r>
              <a:rPr lang="en-US" i="1" dirty="0">
                <a:latin typeface="Verdana" charset="0"/>
              </a:rPr>
              <a:t>’ </a:t>
            </a:r>
            <a:r>
              <a:rPr lang="en-US" b="1" i="1" dirty="0" err="1">
                <a:latin typeface="Verdana" charset="0"/>
              </a:rPr>
              <a:t>telegu</a:t>
            </a:r>
            <a:r>
              <a:rPr lang="en-US" i="1" dirty="0">
                <a:latin typeface="Verdana" charset="0"/>
              </a:rPr>
              <a:t> </a:t>
            </a:r>
            <a:r>
              <a:rPr lang="en-US" dirty="0">
                <a:latin typeface="Verdana" charset="0"/>
              </a:rPr>
              <a:t>‘load </a:t>
            </a:r>
            <a:r>
              <a:rPr lang="en-US" b="1" dirty="0">
                <a:latin typeface="Verdana" charset="0"/>
              </a:rPr>
              <a:t>the wagon</a:t>
            </a:r>
            <a:r>
              <a:rPr lang="en-US" dirty="0">
                <a:latin typeface="Verdana" charset="0"/>
              </a:rPr>
              <a:t>’</a:t>
            </a:r>
          </a:p>
        </p:txBody>
      </p:sp>
      <p:sp>
        <p:nvSpPr>
          <p:cNvPr id="1433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6C8EA228-3AC5-944F-A825-97ACB1AC0212}" type="datetime1">
              <a:rPr lang="nb-NO" sz="800">
                <a:solidFill>
                  <a:srgbClr val="AFBD22"/>
                </a:solidFill>
                <a:latin typeface="Verdana" charset="0"/>
              </a:rPr>
              <a:pPr eaLnBrk="1" fontAlgn="base" hangingPunct="1">
                <a:spcBef>
                  <a:spcPct val="0"/>
                </a:spcBef>
                <a:spcAft>
                  <a:spcPct val="0"/>
                </a:spcAft>
              </a:pPr>
              <a:t>2/25/15</a:t>
            </a:fld>
            <a:endParaRPr lang="nb-NO" sz="800">
              <a:solidFill>
                <a:srgbClr val="AFBD22"/>
              </a:solidFill>
              <a:latin typeface="Verdana" charset="0"/>
            </a:endParaRPr>
          </a:p>
        </p:txBody>
      </p:sp>
      <p:sp>
        <p:nvSpPr>
          <p:cNvPr id="14340" name="Slide Number Placeholder 4"/>
          <p:cNvSpPr>
            <a:spLocks noGrp="1"/>
          </p:cNvSpPr>
          <p:nvPr>
            <p:ph type="sldNum" sz="quarter" idx="12"/>
          </p:nvPr>
        </p:nvSpPr>
        <p:spPr bwMode="auto">
          <a:xfrm>
            <a:off x="1490663"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l" eaLnBrk="1" fontAlgn="base" hangingPunct="1">
              <a:spcBef>
                <a:spcPct val="0"/>
              </a:spcBef>
              <a:spcAft>
                <a:spcPct val="0"/>
              </a:spcAft>
            </a:pPr>
            <a:fld id="{01A7EC35-4D79-6242-AC73-DE9DF3F80C7A}" type="slidenum">
              <a:rPr lang="nb-NO" sz="800">
                <a:solidFill>
                  <a:srgbClr val="AFBD22"/>
                </a:solidFill>
                <a:latin typeface="Verdana" charset="0"/>
              </a:rPr>
              <a:pPr algn="l" eaLnBrk="1" fontAlgn="base" hangingPunct="1">
                <a:spcBef>
                  <a:spcPct val="0"/>
                </a:spcBef>
                <a:spcAft>
                  <a:spcPct val="0"/>
                </a:spcAft>
              </a:pPr>
              <a:t>63</a:t>
            </a:fld>
            <a:endParaRPr lang="nb-NO" sz="800">
              <a:solidFill>
                <a:srgbClr val="AFBD22"/>
              </a:solidFill>
              <a:latin typeface="Verdana" charset="0"/>
            </a:endParaRPr>
          </a:p>
        </p:txBody>
      </p:sp>
      <p:pic>
        <p:nvPicPr>
          <p:cNvPr id="1434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301750"/>
            <a:ext cx="4168775"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ame 6"/>
          <p:cNvSpPr/>
          <p:nvPr/>
        </p:nvSpPr>
        <p:spPr>
          <a:xfrm>
            <a:off x="395288" y="3824288"/>
            <a:ext cx="7993062" cy="503237"/>
          </a:xfrm>
          <a:prstGeom prst="frame">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928860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a:off x="3429000" y="2714625"/>
            <a:ext cx="184150" cy="63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nb-NO" sz="1200">
              <a:solidFill>
                <a:srgbClr val="000000"/>
              </a:solidFill>
            </a:endParaRPr>
          </a:p>
          <a:p>
            <a:endParaRPr lang="nb-NO" sz="1200">
              <a:solidFill>
                <a:srgbClr val="000000"/>
              </a:solidFill>
            </a:endParaRPr>
          </a:p>
          <a:p>
            <a:endParaRPr lang="nb-NO" sz="1200">
              <a:solidFill>
                <a:srgbClr val="000000"/>
              </a:solidFill>
              <a:latin typeface="Times New Roman" charset="0"/>
            </a:endParaRPr>
          </a:p>
        </p:txBody>
      </p:sp>
      <p:graphicFrame>
        <p:nvGraphicFramePr>
          <p:cNvPr id="16386" name="Object 9"/>
          <p:cNvGraphicFramePr>
            <a:graphicFrameLocks noChangeAspect="1"/>
          </p:cNvGraphicFramePr>
          <p:nvPr/>
        </p:nvGraphicFramePr>
        <p:xfrm>
          <a:off x="0" y="685800"/>
          <a:ext cx="9144000" cy="2520950"/>
        </p:xfrm>
        <a:graphic>
          <a:graphicData uri="http://schemas.openxmlformats.org/presentationml/2006/ole">
            <mc:AlternateContent xmlns:mc="http://schemas.openxmlformats.org/markup-compatibility/2006">
              <mc:Choice xmlns:v="urn:schemas-microsoft-com:vml" Requires="v">
                <p:oleObj spid="_x0000_s14356" name="Worksheet" r:id="rId4" imgW="33388300" imgH="9207500" progId="Excel.Sheet.8">
                  <p:embed/>
                </p:oleObj>
              </mc:Choice>
              <mc:Fallback>
                <p:oleObj name="Worksheet" r:id="rId4" imgW="33388300" imgH="92075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5800"/>
                        <a:ext cx="9144000" cy="252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6387" name="Object 10"/>
          <p:cNvGraphicFramePr>
            <a:graphicFrameLocks noChangeAspect="1"/>
          </p:cNvGraphicFramePr>
          <p:nvPr/>
        </p:nvGraphicFramePr>
        <p:xfrm>
          <a:off x="0" y="4038600"/>
          <a:ext cx="9144000" cy="2525713"/>
        </p:xfrm>
        <a:graphic>
          <a:graphicData uri="http://schemas.openxmlformats.org/presentationml/2006/ole">
            <mc:AlternateContent xmlns:mc="http://schemas.openxmlformats.org/markup-compatibility/2006">
              <mc:Choice xmlns:v="urn:schemas-microsoft-com:vml" Requires="v">
                <p:oleObj spid="_x0000_s14357" name="Worksheet" r:id="rId6" imgW="33337500" imgH="9207500" progId="Excel.Sheet.8">
                  <p:embed/>
                </p:oleObj>
              </mc:Choice>
              <mc:Fallback>
                <p:oleObj name="Worksheet" r:id="rId6" imgW="33337500" imgH="9207500"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038600"/>
                        <a:ext cx="9144000" cy="252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6388" name="Text Box 11"/>
          <p:cNvSpPr txBox="1">
            <a:spLocks noChangeArrowheads="1"/>
          </p:cNvSpPr>
          <p:nvPr/>
        </p:nvSpPr>
        <p:spPr bwMode="auto">
          <a:xfrm>
            <a:off x="3022600" y="381000"/>
            <a:ext cx="309721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nb-NO">
                <a:latin typeface="Arial" charset="0"/>
              </a:rPr>
              <a:t>All non-passive forms</a:t>
            </a:r>
          </a:p>
        </p:txBody>
      </p:sp>
      <p:sp>
        <p:nvSpPr>
          <p:cNvPr id="16389" name="Text Box 12"/>
          <p:cNvSpPr txBox="1">
            <a:spLocks noChangeArrowheads="1"/>
          </p:cNvSpPr>
          <p:nvPr/>
        </p:nvSpPr>
        <p:spPr bwMode="auto">
          <a:xfrm>
            <a:off x="2887663" y="3733800"/>
            <a:ext cx="33686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nb-NO">
                <a:latin typeface="Arial" charset="0"/>
              </a:rPr>
              <a:t>Past passive participles</a:t>
            </a:r>
          </a:p>
        </p:txBody>
      </p:sp>
    </p:spTree>
    <p:extLst>
      <p:ext uri="{BB962C8B-B14F-4D97-AF65-F5344CB8AC3E}">
        <p14:creationId xmlns:p14="http://schemas.microsoft.com/office/powerpoint/2010/main" val="90335209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atin typeface="Verdana" charset="0"/>
                <a:cs typeface="ＭＳ Ｐゴシック" charset="0"/>
              </a:rPr>
              <a:t>The Locative Alternation in Russian</a:t>
            </a:r>
          </a:p>
        </p:txBody>
      </p:sp>
      <p:sp>
        <p:nvSpPr>
          <p:cNvPr id="18434" name="Content Placeholder 2"/>
          <p:cNvSpPr>
            <a:spLocks noGrp="1"/>
          </p:cNvSpPr>
          <p:nvPr>
            <p:ph sz="half" idx="1"/>
          </p:nvPr>
        </p:nvSpPr>
        <p:spPr>
          <a:xfrm>
            <a:off x="588963" y="1803400"/>
            <a:ext cx="3911600" cy="4289425"/>
          </a:xfrm>
        </p:spPr>
        <p:txBody>
          <a:bodyPr/>
          <a:lstStyle/>
          <a:p>
            <a:pPr marL="0" indent="0">
              <a:buFontTx/>
              <a:buNone/>
            </a:pPr>
            <a:r>
              <a:rPr lang="en-US" b="1">
                <a:latin typeface="Verdana" charset="0"/>
                <a:cs typeface="ＭＳ Ｐゴシック" charset="0"/>
              </a:rPr>
              <a:t>RIVAL FORMS: </a:t>
            </a:r>
            <a:r>
              <a:rPr lang="en-US" sz="2400">
                <a:latin typeface="Verdana" charset="0"/>
                <a:cs typeface="ＭＳ Ｐゴシック" charset="0"/>
              </a:rPr>
              <a:t>the two constructions, theme-object vs. goal-object</a:t>
            </a:r>
          </a:p>
          <a:p>
            <a:pPr marL="0" indent="0">
              <a:buFontTx/>
              <a:buNone/>
            </a:pPr>
            <a:endParaRPr lang="en-US" b="1">
              <a:latin typeface="Verdana" charset="0"/>
              <a:cs typeface="ＭＳ Ｐゴシック" charset="0"/>
            </a:endParaRPr>
          </a:p>
          <a:p>
            <a:pPr marL="0" indent="0">
              <a:buFontTx/>
              <a:buNone/>
            </a:pPr>
            <a:r>
              <a:rPr lang="en-US" b="1">
                <a:latin typeface="Verdana" charset="0"/>
                <a:cs typeface="ＭＳ Ｐゴシック" charset="0"/>
              </a:rPr>
              <a:t>DEPENDENT VARIABLE:</a:t>
            </a:r>
            <a:endParaRPr lang="en-US">
              <a:latin typeface="Verdana" charset="0"/>
              <a:cs typeface="ＭＳ Ｐゴシック" charset="0"/>
            </a:endParaRPr>
          </a:p>
          <a:p>
            <a:pPr marL="457200" lvl="1" indent="0">
              <a:buFont typeface="Wingdings" charset="0"/>
              <a:buNone/>
            </a:pPr>
            <a:r>
              <a:rPr lang="en-US" b="1">
                <a:latin typeface="Verdana" charset="0"/>
              </a:rPr>
              <a:t>CONSTRUCTION: </a:t>
            </a:r>
          </a:p>
          <a:p>
            <a:pPr marL="914400" lvl="2" indent="0">
              <a:buFontTx/>
              <a:buNone/>
            </a:pPr>
            <a:r>
              <a:rPr lang="en-US" sz="2400">
                <a:latin typeface="Verdana" charset="0"/>
              </a:rPr>
              <a:t>theme-object vs. </a:t>
            </a:r>
          </a:p>
          <a:p>
            <a:pPr marL="914400" lvl="2" indent="0">
              <a:buFontTx/>
              <a:buNone/>
            </a:pPr>
            <a:r>
              <a:rPr lang="en-US" sz="2400">
                <a:latin typeface="Verdana" charset="0"/>
              </a:rPr>
              <a:t>goal-object</a:t>
            </a:r>
          </a:p>
        </p:txBody>
      </p:sp>
      <p:sp>
        <p:nvSpPr>
          <p:cNvPr id="9" name="Content Placeholder 8"/>
          <p:cNvSpPr>
            <a:spLocks noGrp="1"/>
          </p:cNvSpPr>
          <p:nvPr>
            <p:ph sz="half" idx="2"/>
          </p:nvPr>
        </p:nvSpPr>
        <p:spPr>
          <a:xfrm>
            <a:off x="4859338" y="1803400"/>
            <a:ext cx="3816350" cy="4217988"/>
          </a:xfrm>
        </p:spPr>
        <p:txBody>
          <a:bodyPr/>
          <a:lstStyle/>
          <a:p>
            <a:pPr marL="0" indent="0">
              <a:buFontTx/>
              <a:buNone/>
              <a:defRPr/>
            </a:pPr>
            <a:r>
              <a:rPr lang="en-US" b="1" dirty="0" smtClean="0"/>
              <a:t>INDEPENDENT </a:t>
            </a:r>
            <a:r>
              <a:rPr lang="en-US" b="1" dirty="0"/>
              <a:t>VARIABLES:</a:t>
            </a:r>
          </a:p>
          <a:p>
            <a:pPr marL="457200" lvl="1" indent="0">
              <a:buFont typeface="Wingdings" charset="0"/>
              <a:buNone/>
              <a:defRPr/>
            </a:pPr>
            <a:r>
              <a:rPr lang="en-US" b="1" dirty="0"/>
              <a:t>VERB: 	</a:t>
            </a:r>
          </a:p>
          <a:p>
            <a:pPr marL="914400" lvl="2" indent="0">
              <a:buFontTx/>
              <a:buNone/>
              <a:defRPr/>
            </a:pPr>
            <a:r>
              <a:rPr lang="nb-NO" sz="2400" dirty="0"/>
              <a:t>zero (for </a:t>
            </a:r>
            <a:r>
              <a:rPr lang="nb-NO" sz="2400" dirty="0" err="1"/>
              <a:t>the</a:t>
            </a:r>
            <a:r>
              <a:rPr lang="nb-NO" sz="2400" dirty="0"/>
              <a:t> </a:t>
            </a:r>
            <a:r>
              <a:rPr lang="nb-NO" sz="2400" dirty="0" err="1"/>
              <a:t>unprefixed</a:t>
            </a:r>
            <a:r>
              <a:rPr lang="nb-NO" sz="2400" dirty="0"/>
              <a:t> verb </a:t>
            </a:r>
            <a:r>
              <a:rPr lang="nb-NO" sz="2400" i="1" dirty="0" err="1"/>
              <a:t>gruzit</a:t>
            </a:r>
            <a:r>
              <a:rPr lang="nb-NO" sz="2400" i="1" dirty="0"/>
              <a:t>’</a:t>
            </a:r>
            <a:r>
              <a:rPr lang="nb-NO" sz="2400" dirty="0" smtClean="0"/>
              <a:t>) vs. </a:t>
            </a:r>
            <a:r>
              <a:rPr lang="nb-NO" sz="2400" i="1" dirty="0" err="1" smtClean="0"/>
              <a:t>na</a:t>
            </a:r>
            <a:r>
              <a:rPr lang="nb-NO" sz="2400" i="1" dirty="0" smtClean="0"/>
              <a:t>-</a:t>
            </a:r>
            <a:r>
              <a:rPr lang="nb-NO" sz="2400" dirty="0" smtClean="0"/>
              <a:t> vs. </a:t>
            </a:r>
            <a:r>
              <a:rPr lang="nb-NO" sz="2400" i="1" dirty="0" err="1" smtClean="0"/>
              <a:t>za</a:t>
            </a:r>
            <a:r>
              <a:rPr lang="nb-NO" sz="2400" dirty="0" smtClean="0"/>
              <a:t>- vs. </a:t>
            </a:r>
            <a:r>
              <a:rPr lang="nb-NO" sz="2400" i="1" dirty="0" smtClean="0"/>
              <a:t>po-</a:t>
            </a:r>
          </a:p>
          <a:p>
            <a:pPr marL="514350" lvl="1" indent="0">
              <a:buFont typeface="Wingdings" charset="0"/>
              <a:buNone/>
              <a:defRPr/>
            </a:pPr>
            <a:r>
              <a:rPr lang="nb-NO" b="1" dirty="0" smtClean="0"/>
              <a:t>PARTICIPLE</a:t>
            </a:r>
            <a:r>
              <a:rPr lang="nb-NO" dirty="0" smtClean="0"/>
              <a:t>:</a:t>
            </a:r>
          </a:p>
          <a:p>
            <a:pPr marL="514350" lvl="1" indent="0">
              <a:buFont typeface="Wingdings" charset="0"/>
              <a:buNone/>
              <a:defRPr/>
            </a:pPr>
            <a:r>
              <a:rPr lang="nb-NO" dirty="0"/>
              <a:t>	</a:t>
            </a:r>
            <a:r>
              <a:rPr lang="nb-NO" dirty="0" err="1" smtClean="0"/>
              <a:t>yes</a:t>
            </a:r>
            <a:r>
              <a:rPr lang="nb-NO" dirty="0" smtClean="0"/>
              <a:t> vs. </a:t>
            </a:r>
            <a:r>
              <a:rPr lang="nb-NO" dirty="0" err="1" smtClean="0"/>
              <a:t>no</a:t>
            </a:r>
            <a:endParaRPr lang="nb-NO" dirty="0" smtClean="0"/>
          </a:p>
          <a:p>
            <a:pPr marL="514350" lvl="1" indent="0">
              <a:buFont typeface="Wingdings" charset="0"/>
              <a:buNone/>
              <a:defRPr/>
            </a:pPr>
            <a:r>
              <a:rPr lang="nb-NO" b="1" dirty="0" smtClean="0"/>
              <a:t>REDUCED</a:t>
            </a:r>
            <a:r>
              <a:rPr lang="nb-NO" dirty="0" smtClean="0"/>
              <a:t>:</a:t>
            </a:r>
          </a:p>
          <a:p>
            <a:pPr marL="514350" lvl="1" indent="0">
              <a:buFont typeface="Wingdings" charset="0"/>
              <a:buNone/>
              <a:defRPr/>
            </a:pPr>
            <a:r>
              <a:rPr lang="nb-NO" dirty="0"/>
              <a:t>	</a:t>
            </a:r>
            <a:r>
              <a:rPr lang="nb-NO" dirty="0" err="1" smtClean="0"/>
              <a:t>yes</a:t>
            </a:r>
            <a:r>
              <a:rPr lang="nb-NO" dirty="0" smtClean="0"/>
              <a:t> vs. </a:t>
            </a:r>
            <a:r>
              <a:rPr lang="nb-NO" dirty="0" err="1" smtClean="0"/>
              <a:t>no</a:t>
            </a:r>
            <a:endParaRPr lang="nb-NO" dirty="0" smtClean="0"/>
          </a:p>
        </p:txBody>
      </p:sp>
      <p:sp>
        <p:nvSpPr>
          <p:cNvPr id="18436"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4CE7D08C-7223-104A-8B33-C4B336CA2807}" type="datetime1">
              <a:rPr lang="nb-NO" sz="800">
                <a:solidFill>
                  <a:srgbClr val="AFBD22"/>
                </a:solidFill>
                <a:latin typeface="Verdana" charset="0"/>
              </a:rPr>
              <a:pPr eaLnBrk="1" fontAlgn="base" hangingPunct="1">
                <a:spcBef>
                  <a:spcPct val="0"/>
                </a:spcBef>
                <a:spcAft>
                  <a:spcPct val="0"/>
                </a:spcAft>
              </a:pPr>
              <a:t>2/25/15</a:t>
            </a:fld>
            <a:endParaRPr lang="nb-NO" sz="800">
              <a:solidFill>
                <a:srgbClr val="AFBD22"/>
              </a:solidFill>
              <a:latin typeface="Verdana" charset="0"/>
            </a:endParaRPr>
          </a:p>
        </p:txBody>
      </p:sp>
      <p:sp>
        <p:nvSpPr>
          <p:cNvPr id="18437" name="Slide Number Placeholder 4"/>
          <p:cNvSpPr>
            <a:spLocks noGrp="1"/>
          </p:cNvSpPr>
          <p:nvPr>
            <p:ph type="sldNum" sz="quarter" idx="12"/>
          </p:nvPr>
        </p:nvSpPr>
        <p:spPr bwMode="auto">
          <a:xfrm>
            <a:off x="1490663"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l" eaLnBrk="1" fontAlgn="base" hangingPunct="1">
              <a:spcBef>
                <a:spcPct val="0"/>
              </a:spcBef>
              <a:spcAft>
                <a:spcPct val="0"/>
              </a:spcAft>
            </a:pPr>
            <a:fld id="{930D40A5-F57C-3F4E-ABE8-F9815BFBD2D8}" type="slidenum">
              <a:rPr lang="nb-NO" sz="800">
                <a:solidFill>
                  <a:srgbClr val="AFBD22"/>
                </a:solidFill>
                <a:latin typeface="Verdana" charset="0"/>
              </a:rPr>
              <a:pPr algn="l" eaLnBrk="1" fontAlgn="base" hangingPunct="1">
                <a:spcBef>
                  <a:spcPct val="0"/>
                </a:spcBef>
                <a:spcAft>
                  <a:spcPct val="0"/>
                </a:spcAft>
              </a:pPr>
              <a:t>65</a:t>
            </a:fld>
            <a:endParaRPr lang="nb-NO" sz="800">
              <a:solidFill>
                <a:srgbClr val="AFBD22"/>
              </a:solidFill>
              <a:latin typeface="Verdana" charset="0"/>
            </a:endParaRPr>
          </a:p>
        </p:txBody>
      </p:sp>
      <p:sp>
        <p:nvSpPr>
          <p:cNvPr id="28678" name="TextBox 9"/>
          <p:cNvSpPr txBox="1">
            <a:spLocks noChangeArrowheads="1"/>
          </p:cNvSpPr>
          <p:nvPr/>
        </p:nvSpPr>
        <p:spPr bwMode="auto">
          <a:xfrm>
            <a:off x="468313" y="5805488"/>
            <a:ext cx="8007350" cy="461962"/>
          </a:xfrm>
          <a:prstGeom prst="rect">
            <a:avLst/>
          </a:prstGeom>
          <a:solidFill>
            <a:schemeClr val="tx2">
              <a:lumMod val="40000"/>
              <a:lumOff val="60000"/>
            </a:schemeClr>
          </a:solidFill>
          <a:ln w="9525">
            <a:solidFill>
              <a:srgbClr val="3366FF"/>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b="1" dirty="0" smtClean="0"/>
              <a:t>DATA</a:t>
            </a:r>
            <a:r>
              <a:rPr lang="en-US" dirty="0" smtClean="0"/>
              <a:t>: 1920 sentences from the Russian National Corpus</a:t>
            </a:r>
          </a:p>
        </p:txBody>
      </p:sp>
    </p:spTree>
    <p:extLst>
      <p:ext uri="{BB962C8B-B14F-4D97-AF65-F5344CB8AC3E}">
        <p14:creationId xmlns:p14="http://schemas.microsoft.com/office/powerpoint/2010/main" val="355111247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590550" y="333375"/>
            <a:ext cx="7437438" cy="792163"/>
          </a:xfrm>
        </p:spPr>
        <p:txBody>
          <a:bodyPr>
            <a:normAutofit fontScale="90000"/>
          </a:bodyPr>
          <a:lstStyle/>
          <a:p>
            <a:r>
              <a:rPr lang="en-US">
                <a:latin typeface="Verdana" charset="0"/>
                <a:cs typeface="ＭＳ Ｐゴシック" charset="0"/>
              </a:rPr>
              <a:t>Logistic regression model</a:t>
            </a:r>
            <a:br>
              <a:rPr lang="en-US">
                <a:latin typeface="Verdana" charset="0"/>
                <a:cs typeface="ＭＳ Ｐゴシック" charset="0"/>
              </a:rPr>
            </a:br>
            <a:r>
              <a:rPr lang="en-US">
                <a:latin typeface="Verdana" charset="0"/>
                <a:cs typeface="ＭＳ Ｐゴシック" charset="0"/>
              </a:rPr>
              <a:t>See Handout</a:t>
            </a:r>
          </a:p>
        </p:txBody>
      </p:sp>
      <p:sp>
        <p:nvSpPr>
          <p:cNvPr id="19458" name="Content Placeholder 2"/>
          <p:cNvSpPr>
            <a:spLocks noGrp="1"/>
          </p:cNvSpPr>
          <p:nvPr>
            <p:ph idx="1"/>
          </p:nvPr>
        </p:nvSpPr>
        <p:spPr>
          <a:xfrm>
            <a:off x="588963" y="1662113"/>
            <a:ext cx="7583487" cy="4791075"/>
          </a:xfrm>
        </p:spPr>
        <p:txBody>
          <a:bodyPr>
            <a:normAutofit fontScale="92500" lnSpcReduction="10000"/>
          </a:bodyPr>
          <a:lstStyle/>
          <a:p>
            <a:pPr marL="0" indent="0">
              <a:buFontTx/>
              <a:buNone/>
            </a:pPr>
            <a:r>
              <a:rPr lang="en-US" sz="2400">
                <a:latin typeface="Verdana" charset="0"/>
                <a:cs typeface="ＭＳ Ｐゴシック" charset="0"/>
              </a:rPr>
              <a:t>Optimal model: CONSTRUCTION~VERB+REDUCED+PARTICIPLE+VERB*PARTICIPLE</a:t>
            </a:r>
          </a:p>
          <a:p>
            <a:pPr marL="0" indent="0">
              <a:buFontTx/>
              <a:buNone/>
            </a:pPr>
            <a:endParaRPr lang="en-US" sz="2400">
              <a:latin typeface="Verdana" charset="0"/>
              <a:cs typeface="ＭＳ Ｐゴシック" charset="0"/>
            </a:endParaRPr>
          </a:p>
          <a:p>
            <a:pPr marL="0" indent="0">
              <a:buFontTx/>
              <a:buNone/>
            </a:pPr>
            <a:r>
              <a:rPr lang="en-US" sz="2400">
                <a:latin typeface="Verdana" charset="0"/>
                <a:cs typeface="ＭＳ Ｐゴシック" charset="0"/>
              </a:rPr>
              <a:t>The model estimates how the log of the number of theme constructions divided by the log of the number of goal constructions depends on the predictors. The coefficient of the estimate (Coeff.) is POSITIVE if the combination of factors predicts more theme constructions, but NEGATIVE if they predict more goal constructions</a:t>
            </a:r>
          </a:p>
          <a:p>
            <a:pPr marL="0" indent="0">
              <a:buFontTx/>
              <a:buNone/>
            </a:pPr>
            <a:endParaRPr lang="en-US" sz="2400">
              <a:latin typeface="Verdana" charset="0"/>
              <a:cs typeface="ＭＳ Ｐゴシック" charset="0"/>
            </a:endParaRPr>
          </a:p>
          <a:p>
            <a:pPr marL="0" indent="0">
              <a:buFontTx/>
              <a:buNone/>
            </a:pPr>
            <a:endParaRPr lang="en-US">
              <a:latin typeface="Verdana" charset="0"/>
              <a:cs typeface="ＭＳ Ｐゴシック" charset="0"/>
            </a:endParaRPr>
          </a:p>
          <a:p>
            <a:pPr marL="0" indent="0">
              <a:buFontTx/>
              <a:buNone/>
            </a:pPr>
            <a:endParaRPr lang="en-US">
              <a:latin typeface="Verdana" charset="0"/>
              <a:cs typeface="ＭＳ Ｐゴシック" charset="0"/>
            </a:endParaRPr>
          </a:p>
          <a:p>
            <a:pPr marL="0" indent="0">
              <a:buFontTx/>
              <a:buNone/>
            </a:pPr>
            <a:r>
              <a:rPr lang="en-US">
                <a:latin typeface="Verdana" charset="0"/>
                <a:cs typeface="ＭＳ Ｐゴシック" charset="0"/>
              </a:rPr>
              <a:t>  </a:t>
            </a:r>
          </a:p>
        </p:txBody>
      </p:sp>
      <p:sp>
        <p:nvSpPr>
          <p:cNvPr id="1945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999DA0F8-E1AE-7C45-884B-6ECE74DC853C}" type="datetime1">
              <a:rPr lang="nb-NO" sz="800">
                <a:solidFill>
                  <a:srgbClr val="AFBD22"/>
                </a:solidFill>
                <a:latin typeface="Verdana" charset="0"/>
              </a:rPr>
              <a:pPr eaLnBrk="1" fontAlgn="base" hangingPunct="1">
                <a:spcBef>
                  <a:spcPct val="0"/>
                </a:spcBef>
                <a:spcAft>
                  <a:spcPct val="0"/>
                </a:spcAft>
              </a:pPr>
              <a:t>2/25/15</a:t>
            </a:fld>
            <a:endParaRPr lang="nb-NO" sz="800">
              <a:solidFill>
                <a:srgbClr val="AFBD22"/>
              </a:solidFill>
              <a:latin typeface="Verdana" charset="0"/>
            </a:endParaRPr>
          </a:p>
        </p:txBody>
      </p:sp>
      <p:sp>
        <p:nvSpPr>
          <p:cNvPr id="19460" name="Slide Number Placeholder 4"/>
          <p:cNvSpPr>
            <a:spLocks noGrp="1"/>
          </p:cNvSpPr>
          <p:nvPr>
            <p:ph type="sldNum" sz="quarter" idx="12"/>
          </p:nvPr>
        </p:nvSpPr>
        <p:spPr bwMode="auto">
          <a:xfrm>
            <a:off x="1490663"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l" eaLnBrk="1" fontAlgn="base" hangingPunct="1">
              <a:spcBef>
                <a:spcPct val="0"/>
              </a:spcBef>
              <a:spcAft>
                <a:spcPct val="0"/>
              </a:spcAft>
            </a:pPr>
            <a:fld id="{D9B1227F-AA00-DD45-8AC0-DC2D3FB895B6}" type="slidenum">
              <a:rPr lang="nb-NO" sz="800">
                <a:solidFill>
                  <a:srgbClr val="AFBD22"/>
                </a:solidFill>
                <a:latin typeface="Verdana" charset="0"/>
              </a:rPr>
              <a:pPr algn="l" eaLnBrk="1" fontAlgn="base" hangingPunct="1">
                <a:spcBef>
                  <a:spcPct val="0"/>
                </a:spcBef>
                <a:spcAft>
                  <a:spcPct val="0"/>
                </a:spcAft>
              </a:pPr>
              <a:t>66</a:t>
            </a:fld>
            <a:endParaRPr lang="nb-NO" sz="800">
              <a:solidFill>
                <a:srgbClr val="AFBD22"/>
              </a:solidFill>
              <a:latin typeface="Verdana" charset="0"/>
            </a:endParaRPr>
          </a:p>
        </p:txBody>
      </p:sp>
    </p:spTree>
    <p:extLst>
      <p:ext uri="{BB962C8B-B14F-4D97-AF65-F5344CB8AC3E}">
        <p14:creationId xmlns:p14="http://schemas.microsoft.com/office/powerpoint/2010/main" val="17449106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nb-NO">
                <a:latin typeface="Arial" charset="0"/>
                <a:cs typeface="ＭＳ Ｐゴシック" charset="0"/>
              </a:rPr>
              <a:t>About the results...</a:t>
            </a:r>
          </a:p>
        </p:txBody>
      </p:sp>
      <p:sp>
        <p:nvSpPr>
          <p:cNvPr id="20482" name="Rectangle 3"/>
          <p:cNvSpPr>
            <a:spLocks noGrp="1" noChangeArrowheads="1"/>
          </p:cNvSpPr>
          <p:nvPr>
            <p:ph type="body" idx="1"/>
          </p:nvPr>
        </p:nvSpPr>
        <p:spPr>
          <a:xfrm>
            <a:off x="685800" y="1524000"/>
            <a:ext cx="7772400" cy="4572000"/>
          </a:xfrm>
        </p:spPr>
        <p:txBody>
          <a:bodyPr/>
          <a:lstStyle/>
          <a:p>
            <a:pPr eaLnBrk="1" hangingPunct="1">
              <a:lnSpc>
                <a:spcPct val="90000"/>
              </a:lnSpc>
            </a:pPr>
            <a:r>
              <a:rPr lang="nb-NO" sz="2400">
                <a:latin typeface="Arial" charset="0"/>
                <a:cs typeface="ＭＳ Ｐゴシック" charset="0"/>
              </a:rPr>
              <a:t>Logistic regression shows a highly significant relationship between the construction and the following factors:</a:t>
            </a:r>
          </a:p>
          <a:p>
            <a:pPr lvl="1" eaLnBrk="1" hangingPunct="1">
              <a:lnSpc>
                <a:spcPct val="90000"/>
              </a:lnSpc>
            </a:pPr>
            <a:r>
              <a:rPr lang="nb-NO" sz="2400">
                <a:latin typeface="Arial" charset="0"/>
              </a:rPr>
              <a:t>prefix</a:t>
            </a:r>
          </a:p>
          <a:p>
            <a:pPr lvl="1" eaLnBrk="1" hangingPunct="1">
              <a:lnSpc>
                <a:spcPct val="90000"/>
              </a:lnSpc>
            </a:pPr>
            <a:r>
              <a:rPr lang="nb-NO" sz="2400">
                <a:latin typeface="Arial" charset="0"/>
              </a:rPr>
              <a:t>passive vs. active</a:t>
            </a:r>
          </a:p>
          <a:p>
            <a:pPr lvl="1" eaLnBrk="1" hangingPunct="1">
              <a:lnSpc>
                <a:spcPct val="90000"/>
              </a:lnSpc>
            </a:pPr>
            <a:r>
              <a:rPr lang="nb-NO" sz="2400">
                <a:latin typeface="Arial" charset="0"/>
              </a:rPr>
              <a:t>reduced vs. full </a:t>
            </a:r>
          </a:p>
          <a:p>
            <a:pPr eaLnBrk="1" hangingPunct="1">
              <a:lnSpc>
                <a:spcPct val="90000"/>
              </a:lnSpc>
            </a:pPr>
            <a:r>
              <a:rPr lang="nb-NO" sz="2400">
                <a:latin typeface="Arial" charset="0"/>
                <a:cs typeface="ＭＳ Ｐゴシック" charset="0"/>
              </a:rPr>
              <a:t>Correlational strength </a:t>
            </a:r>
            <a:r>
              <a:rPr lang="en-US" sz="2400">
                <a:latin typeface="Arial" charset="0"/>
                <a:cs typeface="ＭＳ Ｐゴシック" charset="0"/>
              </a:rPr>
              <a:t>is 0.796 </a:t>
            </a:r>
          </a:p>
          <a:p>
            <a:pPr eaLnBrk="1" hangingPunct="1">
              <a:lnSpc>
                <a:spcPct val="90000"/>
              </a:lnSpc>
            </a:pPr>
            <a:r>
              <a:rPr lang="en-US" sz="2400">
                <a:latin typeface="Arial" charset="0"/>
                <a:cs typeface="ＭＳ Ｐゴシック" charset="0"/>
              </a:rPr>
              <a:t>Classificatory power: 88.5 % constructions are predicted correctly </a:t>
            </a:r>
            <a:endParaRPr lang="nb-NO" sz="2400">
              <a:latin typeface="Arial" charset="0"/>
              <a:cs typeface="ＭＳ Ｐゴシック" charset="0"/>
            </a:endParaRPr>
          </a:p>
        </p:txBody>
      </p:sp>
    </p:spTree>
    <p:extLst>
      <p:ext uri="{BB962C8B-B14F-4D97-AF65-F5344CB8AC3E}">
        <p14:creationId xmlns:p14="http://schemas.microsoft.com/office/powerpoint/2010/main" val="38171063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nb-NO" sz="2000" b="1" dirty="0" err="1" smtClean="0"/>
              <a:t>TROLLing</a:t>
            </a:r>
            <a:r>
              <a:rPr lang="nb-NO" sz="2000" dirty="0" smtClean="0"/>
              <a:t> </a:t>
            </a:r>
          </a:p>
          <a:p>
            <a:r>
              <a:rPr lang="nb-NO" sz="2000" dirty="0" smtClean="0"/>
              <a:t>is an </a:t>
            </a:r>
            <a:r>
              <a:rPr lang="nb-NO" sz="2000" dirty="0" err="1" smtClean="0"/>
              <a:t>international</a:t>
            </a:r>
            <a:r>
              <a:rPr lang="nb-NO" sz="2000" dirty="0" smtClean="0"/>
              <a:t> </a:t>
            </a:r>
            <a:r>
              <a:rPr lang="nb-NO" sz="2000" dirty="0" err="1" smtClean="0"/>
              <a:t>archive</a:t>
            </a:r>
            <a:r>
              <a:rPr lang="nb-NO" sz="2000" dirty="0" smtClean="0"/>
              <a:t> </a:t>
            </a:r>
            <a:r>
              <a:rPr lang="nb-NO" sz="2000" dirty="0" err="1" smtClean="0"/>
              <a:t>of</a:t>
            </a:r>
            <a:r>
              <a:rPr lang="nb-NO" sz="2000" dirty="0" smtClean="0"/>
              <a:t> </a:t>
            </a:r>
            <a:r>
              <a:rPr lang="nb-NO" sz="2000" dirty="0" err="1" smtClean="0"/>
              <a:t>linguistic</a:t>
            </a:r>
            <a:r>
              <a:rPr lang="nb-NO" sz="2000" dirty="0" smtClean="0"/>
              <a:t> data and </a:t>
            </a:r>
            <a:r>
              <a:rPr lang="nb-NO" sz="2000" dirty="0" err="1" smtClean="0"/>
              <a:t>statistical</a:t>
            </a:r>
            <a:r>
              <a:rPr lang="nb-NO" sz="2000" dirty="0" smtClean="0"/>
              <a:t> </a:t>
            </a:r>
            <a:r>
              <a:rPr lang="nb-NO" sz="2000" dirty="0" err="1" smtClean="0"/>
              <a:t>code</a:t>
            </a:r>
            <a:endParaRPr lang="nb-NO" sz="2000" dirty="0" smtClean="0"/>
          </a:p>
          <a:p>
            <a:r>
              <a:rPr lang="nb-NO" sz="2000" dirty="0" smtClean="0"/>
              <a:t>is </a:t>
            </a:r>
            <a:r>
              <a:rPr lang="nb-NO" sz="2000" dirty="0" err="1" smtClean="0"/>
              <a:t>built</a:t>
            </a:r>
            <a:r>
              <a:rPr lang="nb-NO" sz="2000" dirty="0" smtClean="0"/>
              <a:t> </a:t>
            </a:r>
            <a:r>
              <a:rPr lang="nb-NO" sz="2000" dirty="0" err="1" smtClean="0"/>
              <a:t>on</a:t>
            </a:r>
            <a:r>
              <a:rPr lang="nb-NO" sz="2000" dirty="0" smtClean="0"/>
              <a:t> </a:t>
            </a:r>
            <a:r>
              <a:rPr lang="nb-NO" sz="2000" dirty="0" err="1" smtClean="0"/>
              <a:t>the</a:t>
            </a:r>
            <a:r>
              <a:rPr lang="nb-NO" sz="2000" dirty="0" smtClean="0"/>
              <a:t> </a:t>
            </a:r>
            <a:r>
              <a:rPr lang="nb-NO" sz="2000" dirty="0" err="1" smtClean="0"/>
              <a:t>Dataverse</a:t>
            </a:r>
            <a:r>
              <a:rPr lang="nb-NO" sz="2000" dirty="0" smtClean="0"/>
              <a:t> </a:t>
            </a:r>
            <a:r>
              <a:rPr lang="nb-NO" sz="2000" dirty="0" err="1" smtClean="0"/>
              <a:t>platform</a:t>
            </a:r>
            <a:r>
              <a:rPr lang="nb-NO" sz="2000" dirty="0" smtClean="0"/>
              <a:t> from Harvard </a:t>
            </a:r>
            <a:r>
              <a:rPr lang="nb-NO" sz="2000" dirty="0" err="1" smtClean="0"/>
              <a:t>University</a:t>
            </a:r>
            <a:r>
              <a:rPr lang="nb-NO" sz="2000" dirty="0" smtClean="0"/>
              <a:t> and </a:t>
            </a:r>
            <a:r>
              <a:rPr lang="nb-NO" sz="2000" dirty="0" err="1" smtClean="0"/>
              <a:t>complies</a:t>
            </a:r>
            <a:r>
              <a:rPr lang="nb-NO" sz="2000" dirty="0" smtClean="0"/>
              <a:t> </a:t>
            </a:r>
            <a:r>
              <a:rPr lang="nb-NO" sz="2000" dirty="0" err="1" smtClean="0"/>
              <a:t>with</a:t>
            </a:r>
            <a:r>
              <a:rPr lang="nb-NO" sz="2000" dirty="0" smtClean="0"/>
              <a:t> </a:t>
            </a:r>
            <a:r>
              <a:rPr lang="nb-NO" sz="2000" dirty="0" err="1" smtClean="0"/>
              <a:t>DataCite</a:t>
            </a:r>
            <a:r>
              <a:rPr lang="nb-NO" sz="2000" dirty="0" smtClean="0"/>
              <a:t>, </a:t>
            </a:r>
            <a:r>
              <a:rPr lang="nb-NO" sz="2000" dirty="0" err="1" smtClean="0"/>
              <a:t>the</a:t>
            </a:r>
            <a:r>
              <a:rPr lang="nb-NO" sz="2000" dirty="0" smtClean="0"/>
              <a:t> </a:t>
            </a:r>
            <a:r>
              <a:rPr lang="nb-NO" sz="2000" dirty="0" err="1" smtClean="0"/>
              <a:t>international</a:t>
            </a:r>
            <a:r>
              <a:rPr lang="nb-NO" sz="2000" dirty="0" smtClean="0"/>
              <a:t> standard for storing and </a:t>
            </a:r>
            <a:r>
              <a:rPr lang="nb-NO" sz="2000" dirty="0" err="1" smtClean="0"/>
              <a:t>citing</a:t>
            </a:r>
            <a:r>
              <a:rPr lang="nb-NO" sz="2000" dirty="0" smtClean="0"/>
              <a:t> </a:t>
            </a:r>
            <a:r>
              <a:rPr lang="nb-NO" sz="2000" dirty="0" err="1" smtClean="0"/>
              <a:t>research</a:t>
            </a:r>
            <a:r>
              <a:rPr lang="nb-NO" sz="2000" dirty="0" smtClean="0"/>
              <a:t> data</a:t>
            </a:r>
          </a:p>
          <a:p>
            <a:r>
              <a:rPr lang="nb-NO" sz="2000" dirty="0" smtClean="0"/>
              <a:t>is </a:t>
            </a:r>
            <a:r>
              <a:rPr lang="nb-NO" sz="2000" dirty="0" err="1" smtClean="0"/>
              <a:t>compliant</a:t>
            </a:r>
            <a:r>
              <a:rPr lang="nb-NO" sz="2000" dirty="0" smtClean="0"/>
              <a:t> </a:t>
            </a:r>
            <a:r>
              <a:rPr lang="nb-NO" sz="2000" dirty="0" err="1" smtClean="0"/>
              <a:t>with</a:t>
            </a:r>
            <a:r>
              <a:rPr lang="nb-NO" sz="2000" dirty="0" smtClean="0"/>
              <a:t> CLARIN, </a:t>
            </a:r>
            <a:r>
              <a:rPr lang="nb-NO" sz="2000" dirty="0" err="1" smtClean="0"/>
              <a:t>the</a:t>
            </a:r>
            <a:r>
              <a:rPr lang="nb-NO" sz="2000" dirty="0" smtClean="0"/>
              <a:t> EU </a:t>
            </a:r>
            <a:r>
              <a:rPr lang="nb-NO" sz="2000" dirty="0" err="1" smtClean="0"/>
              <a:t>research</a:t>
            </a:r>
            <a:r>
              <a:rPr lang="nb-NO" sz="2000" dirty="0" smtClean="0"/>
              <a:t> </a:t>
            </a:r>
            <a:r>
              <a:rPr lang="nb-NO" sz="2000" dirty="0" err="1" smtClean="0"/>
              <a:t>infrastructure</a:t>
            </a:r>
            <a:r>
              <a:rPr lang="nb-NO" sz="2000" dirty="0" smtClean="0"/>
              <a:t> for </a:t>
            </a:r>
            <a:r>
              <a:rPr lang="nb-NO" sz="2000" dirty="0" err="1" smtClean="0"/>
              <a:t>language-based</a:t>
            </a:r>
            <a:r>
              <a:rPr lang="nb-NO" sz="2000" dirty="0" smtClean="0"/>
              <a:t> </a:t>
            </a:r>
            <a:r>
              <a:rPr lang="nb-NO" sz="2000" dirty="0" err="1" smtClean="0"/>
              <a:t>resources</a:t>
            </a:r>
            <a:endParaRPr lang="nb-NO" sz="2000" dirty="0" smtClean="0"/>
          </a:p>
          <a:p>
            <a:r>
              <a:rPr lang="nb-NO" sz="2000" dirty="0" err="1" smtClean="0"/>
              <a:t>assigns</a:t>
            </a:r>
            <a:r>
              <a:rPr lang="nb-NO" sz="2000" dirty="0" smtClean="0"/>
              <a:t> a permanent URL to </a:t>
            </a:r>
            <a:r>
              <a:rPr lang="nb-NO" sz="2000" dirty="0" err="1" smtClean="0"/>
              <a:t>each</a:t>
            </a:r>
            <a:r>
              <a:rPr lang="nb-NO" sz="2000" dirty="0" smtClean="0"/>
              <a:t> post</a:t>
            </a:r>
          </a:p>
          <a:p>
            <a:r>
              <a:rPr lang="nb-NO" sz="2000" dirty="0" err="1" smtClean="0"/>
              <a:t>uses</a:t>
            </a:r>
            <a:r>
              <a:rPr lang="nb-NO" sz="2000" dirty="0" smtClean="0"/>
              <a:t> metadata </a:t>
            </a:r>
            <a:r>
              <a:rPr lang="nb-NO" sz="2000" dirty="0" err="1" smtClean="0"/>
              <a:t>that</a:t>
            </a:r>
            <a:r>
              <a:rPr lang="nb-NO" sz="2000" dirty="0" smtClean="0"/>
              <a:t> </a:t>
            </a:r>
            <a:r>
              <a:rPr lang="nb-NO" sz="2000" dirty="0" err="1" smtClean="0"/>
              <a:t>ensures</a:t>
            </a:r>
            <a:r>
              <a:rPr lang="nb-NO" sz="2000" dirty="0" smtClean="0"/>
              <a:t> </a:t>
            </a:r>
            <a:r>
              <a:rPr lang="nb-NO" sz="2000" dirty="0" err="1" smtClean="0"/>
              <a:t>visability</a:t>
            </a:r>
            <a:r>
              <a:rPr lang="nb-NO" sz="2000" dirty="0" smtClean="0"/>
              <a:t> and </a:t>
            </a:r>
            <a:r>
              <a:rPr lang="nb-NO" sz="2000" dirty="0" err="1" smtClean="0"/>
              <a:t>retrieval</a:t>
            </a:r>
            <a:r>
              <a:rPr lang="nb-NO" sz="2000" dirty="0" smtClean="0"/>
              <a:t> </a:t>
            </a:r>
            <a:r>
              <a:rPr lang="nb-NO" sz="2000" dirty="0" err="1" smtClean="0"/>
              <a:t>through</a:t>
            </a:r>
            <a:r>
              <a:rPr lang="nb-NO" sz="2000" dirty="0" smtClean="0"/>
              <a:t> </a:t>
            </a:r>
            <a:r>
              <a:rPr lang="nb-NO" sz="2000" dirty="0" err="1" smtClean="0"/>
              <a:t>international</a:t>
            </a:r>
            <a:r>
              <a:rPr lang="nb-NO" sz="2000" dirty="0" smtClean="0"/>
              <a:t> services</a:t>
            </a:r>
          </a:p>
          <a:p>
            <a:r>
              <a:rPr lang="nb-NO" sz="2000" dirty="0" smtClean="0"/>
              <a:t>is </a:t>
            </a:r>
            <a:r>
              <a:rPr lang="nb-NO" sz="2000" dirty="0" err="1" smtClean="0"/>
              <a:t>professionally</a:t>
            </a:r>
            <a:r>
              <a:rPr lang="nb-NO" sz="2000" dirty="0" smtClean="0"/>
              <a:t> </a:t>
            </a:r>
            <a:r>
              <a:rPr lang="nb-NO" sz="2000" dirty="0" err="1" smtClean="0"/>
              <a:t>managed</a:t>
            </a:r>
            <a:r>
              <a:rPr lang="nb-NO" sz="2000" dirty="0" smtClean="0"/>
              <a:t> by </a:t>
            </a:r>
            <a:r>
              <a:rPr lang="nb-NO" sz="2000" dirty="0" err="1" smtClean="0"/>
              <a:t>the</a:t>
            </a:r>
            <a:r>
              <a:rPr lang="nb-NO" sz="2000" dirty="0" smtClean="0"/>
              <a:t> </a:t>
            </a:r>
            <a:r>
              <a:rPr lang="nb-NO" sz="2000" dirty="0" err="1" smtClean="0"/>
              <a:t>University</a:t>
            </a:r>
            <a:r>
              <a:rPr lang="nb-NO" sz="2000" dirty="0" smtClean="0"/>
              <a:t> Library </a:t>
            </a:r>
            <a:r>
              <a:rPr lang="nb-NO" sz="2000" dirty="0" err="1" smtClean="0"/>
              <a:t>of</a:t>
            </a:r>
            <a:r>
              <a:rPr lang="nb-NO" sz="2000" dirty="0" smtClean="0"/>
              <a:t> Tromsø and an </a:t>
            </a:r>
            <a:r>
              <a:rPr lang="nb-NO" sz="2000" dirty="0" err="1" smtClean="0"/>
              <a:t>international</a:t>
            </a:r>
            <a:r>
              <a:rPr lang="nb-NO" sz="2000" dirty="0" smtClean="0"/>
              <a:t> </a:t>
            </a:r>
            <a:r>
              <a:rPr lang="nb-NO" sz="2000" dirty="0" err="1" smtClean="0"/>
              <a:t>steering</a:t>
            </a:r>
            <a:r>
              <a:rPr lang="nb-NO" sz="2000" dirty="0" smtClean="0"/>
              <a:t> </a:t>
            </a:r>
            <a:r>
              <a:rPr lang="nb-NO" sz="2000" dirty="0" err="1" smtClean="0"/>
              <a:t>committee</a:t>
            </a:r>
            <a:endParaRPr lang="nb-NO" sz="2000" dirty="0"/>
          </a:p>
        </p:txBody>
      </p:sp>
      <p:pic>
        <p:nvPicPr>
          <p:cNvPr id="4" name="Picture 3" descr="trolling_banner-5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85" y="717305"/>
            <a:ext cx="6350000" cy="889000"/>
          </a:xfrm>
          <a:prstGeom prst="rect">
            <a:avLst/>
          </a:prstGeom>
        </p:spPr>
      </p:pic>
    </p:spTree>
    <p:extLst>
      <p:ext uri="{BB962C8B-B14F-4D97-AF65-F5344CB8AC3E}">
        <p14:creationId xmlns:p14="http://schemas.microsoft.com/office/powerpoint/2010/main" val="27753382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3	The Status and Source of Meaning </a:t>
            </a:r>
            <a:endParaRPr lang="nb-NO" sz="3200" dirty="0"/>
          </a:p>
        </p:txBody>
      </p:sp>
      <p:sp>
        <p:nvSpPr>
          <p:cNvPr id="3" name="Content Placeholder 2"/>
          <p:cNvSpPr>
            <a:spLocks noGrp="1"/>
          </p:cNvSpPr>
          <p:nvPr>
            <p:ph idx="1"/>
          </p:nvPr>
        </p:nvSpPr>
        <p:spPr>
          <a:xfrm>
            <a:off x="329281" y="1751183"/>
            <a:ext cx="8544389" cy="4374980"/>
          </a:xfrm>
        </p:spPr>
        <p:txBody>
          <a:bodyPr>
            <a:noAutofit/>
          </a:bodyPr>
          <a:lstStyle/>
          <a:p>
            <a:r>
              <a:rPr lang="en-US" sz="2400" b="1" dirty="0"/>
              <a:t>Meaning</a:t>
            </a:r>
            <a:r>
              <a:rPr lang="en-US" sz="2400" dirty="0"/>
              <a:t> underwrites the existence of all linguistic units and phenomena, none of which are semantically empty </a:t>
            </a:r>
            <a:endParaRPr lang="en-US" sz="2400" dirty="0" smtClean="0"/>
          </a:p>
          <a:p>
            <a:r>
              <a:rPr lang="en-US" sz="2400" b="1" dirty="0"/>
              <a:t>Grammar is an abstract meaning structure </a:t>
            </a:r>
            <a:r>
              <a:rPr lang="en-US" sz="2400" dirty="0"/>
              <a:t>that interacts with the </a:t>
            </a:r>
            <a:r>
              <a:rPr lang="en-US" sz="2400" b="1" dirty="0"/>
              <a:t>more concrete meanings of lexicon </a:t>
            </a:r>
            <a:endParaRPr lang="en-US" sz="2400" b="1" dirty="0" smtClean="0"/>
          </a:p>
          <a:p>
            <a:r>
              <a:rPr lang="en-US" sz="2400" dirty="0" smtClean="0"/>
              <a:t>Meaning </a:t>
            </a:r>
            <a:r>
              <a:rPr lang="en-US" sz="2400" dirty="0"/>
              <a:t>is grounded in the </a:t>
            </a:r>
            <a:r>
              <a:rPr lang="en-US" sz="2400" b="1" dirty="0"/>
              <a:t>shared human experience </a:t>
            </a:r>
            <a:r>
              <a:rPr lang="en-US" sz="2400" dirty="0"/>
              <a:t>of bodily existence </a:t>
            </a:r>
            <a:endParaRPr lang="en-US" sz="2400" dirty="0" smtClean="0"/>
          </a:p>
          <a:p>
            <a:r>
              <a:rPr lang="en-US" sz="2400" dirty="0" smtClean="0"/>
              <a:t>All </a:t>
            </a:r>
            <a:r>
              <a:rPr lang="en-US" sz="2400" dirty="0"/>
              <a:t>experience is filtered by </a:t>
            </a:r>
            <a:r>
              <a:rPr lang="en-US" sz="2400" b="1" dirty="0" smtClean="0"/>
              <a:t>perception</a:t>
            </a:r>
            <a:r>
              <a:rPr lang="en-US" sz="2400" dirty="0" smtClean="0"/>
              <a:t>; as </a:t>
            </a:r>
            <a:r>
              <a:rPr lang="en-US" sz="2400" dirty="0"/>
              <a:t>a consequence language is not a description of the real </a:t>
            </a:r>
            <a:r>
              <a:rPr lang="en-US" sz="2400" dirty="0" smtClean="0"/>
              <a:t>world, </a:t>
            </a:r>
            <a:r>
              <a:rPr lang="en-US" sz="2400" dirty="0"/>
              <a:t>but rather a </a:t>
            </a:r>
            <a:r>
              <a:rPr lang="en-US" sz="2400" b="1" dirty="0"/>
              <a:t>description of human perception </a:t>
            </a:r>
            <a:r>
              <a:rPr lang="en-US" sz="2400" dirty="0"/>
              <a:t>of reality </a:t>
            </a:r>
            <a:endParaRPr lang="en-US" sz="2400" dirty="0" smtClean="0"/>
          </a:p>
          <a:p>
            <a:r>
              <a:rPr lang="en-US" sz="2400" dirty="0" smtClean="0"/>
              <a:t>The </a:t>
            </a:r>
            <a:r>
              <a:rPr lang="en-US" sz="2400" dirty="0"/>
              <a:t>same event of objective reality may be </a:t>
            </a:r>
            <a:r>
              <a:rPr lang="en-US" sz="2400" b="1" dirty="0"/>
              <a:t>differently construed</a:t>
            </a:r>
            <a:r>
              <a:rPr lang="en-US" sz="2400" dirty="0"/>
              <a:t> by different speakers or even by the same speaker in different utterances </a:t>
            </a:r>
            <a:endParaRPr lang="nb-NO" sz="2400" dirty="0"/>
          </a:p>
        </p:txBody>
      </p:sp>
    </p:spTree>
    <p:extLst>
      <p:ext uri="{BB962C8B-B14F-4D97-AF65-F5344CB8AC3E}">
        <p14:creationId xmlns:p14="http://schemas.microsoft.com/office/powerpoint/2010/main" val="23487246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What</a:t>
            </a:r>
            <a:r>
              <a:rPr lang="nb-NO" dirty="0" smtClean="0"/>
              <a:t> is </a:t>
            </a:r>
            <a:r>
              <a:rPr lang="nb-NO" dirty="0" err="1" smtClean="0"/>
              <a:t>embodied</a:t>
            </a:r>
            <a:r>
              <a:rPr lang="nb-NO" dirty="0" smtClean="0"/>
              <a:t> </a:t>
            </a:r>
            <a:r>
              <a:rPr lang="nb-NO" dirty="0" err="1" smtClean="0"/>
              <a:t>experience</a:t>
            </a:r>
            <a:r>
              <a:rPr lang="nb-NO" dirty="0" smtClean="0"/>
              <a:t>?</a:t>
            </a:r>
            <a:endParaRPr lang="nb-NO" dirty="0"/>
          </a:p>
        </p:txBody>
      </p:sp>
      <p:sp>
        <p:nvSpPr>
          <p:cNvPr id="3" name="Content Placeholder 2"/>
          <p:cNvSpPr>
            <a:spLocks noGrp="1"/>
          </p:cNvSpPr>
          <p:nvPr>
            <p:ph idx="1"/>
          </p:nvPr>
        </p:nvSpPr>
        <p:spPr>
          <a:xfrm>
            <a:off x="329282" y="1751183"/>
            <a:ext cx="5411118" cy="4768150"/>
          </a:xfrm>
        </p:spPr>
        <p:txBody>
          <a:bodyPr>
            <a:normAutofit fontScale="92500" lnSpcReduction="10000"/>
          </a:bodyPr>
          <a:lstStyle/>
          <a:p>
            <a:r>
              <a:rPr lang="nb-NO" sz="2000" dirty="0" smtClean="0">
                <a:solidFill>
                  <a:srgbClr val="000000"/>
                </a:solidFill>
              </a:rPr>
              <a:t>Human </a:t>
            </a:r>
            <a:r>
              <a:rPr lang="nb-NO" sz="2000" dirty="0" err="1" smtClean="0">
                <a:solidFill>
                  <a:srgbClr val="000000"/>
                </a:solidFill>
              </a:rPr>
              <a:t>beings</a:t>
            </a:r>
            <a:r>
              <a:rPr lang="nb-NO" sz="2000" dirty="0" smtClean="0">
                <a:solidFill>
                  <a:srgbClr val="000000"/>
                </a:solidFill>
              </a:rPr>
              <a:t> have a body </a:t>
            </a:r>
            <a:r>
              <a:rPr lang="nb-NO" sz="2000" dirty="0" err="1" smtClean="0">
                <a:solidFill>
                  <a:srgbClr val="000000"/>
                </a:solidFill>
              </a:rPr>
              <a:t>with</a:t>
            </a:r>
            <a:r>
              <a:rPr lang="nb-NO" sz="2000" dirty="0" smtClean="0">
                <a:solidFill>
                  <a:srgbClr val="000000"/>
                </a:solidFill>
              </a:rPr>
              <a:t> </a:t>
            </a:r>
            <a:r>
              <a:rPr lang="nb-NO" sz="2000" dirty="0" err="1" smtClean="0">
                <a:solidFill>
                  <a:srgbClr val="000000"/>
                </a:solidFill>
              </a:rPr>
              <a:t>certain</a:t>
            </a:r>
            <a:r>
              <a:rPr lang="nb-NO" sz="2000" dirty="0" smtClean="0">
                <a:solidFill>
                  <a:srgbClr val="000000"/>
                </a:solidFill>
              </a:rPr>
              <a:t> </a:t>
            </a:r>
            <a:r>
              <a:rPr lang="nb-NO" sz="2000" dirty="0" err="1" smtClean="0">
                <a:solidFill>
                  <a:srgbClr val="000000"/>
                </a:solidFill>
              </a:rPr>
              <a:t>perceptual</a:t>
            </a:r>
            <a:r>
              <a:rPr lang="nb-NO" sz="2000" dirty="0" smtClean="0">
                <a:solidFill>
                  <a:srgbClr val="000000"/>
                </a:solidFill>
              </a:rPr>
              <a:t> and </a:t>
            </a:r>
            <a:r>
              <a:rPr lang="nb-NO" sz="2000" dirty="0" err="1" smtClean="0">
                <a:solidFill>
                  <a:srgbClr val="000000"/>
                </a:solidFill>
              </a:rPr>
              <a:t>other</a:t>
            </a:r>
            <a:r>
              <a:rPr lang="nb-NO" sz="2000" dirty="0" smtClean="0">
                <a:solidFill>
                  <a:srgbClr val="000000"/>
                </a:solidFill>
              </a:rPr>
              <a:t> </a:t>
            </a:r>
            <a:r>
              <a:rPr lang="nb-NO" sz="2000" dirty="0" err="1" smtClean="0">
                <a:solidFill>
                  <a:srgbClr val="000000"/>
                </a:solidFill>
              </a:rPr>
              <a:t>characteristics</a:t>
            </a:r>
            <a:r>
              <a:rPr lang="nb-NO" sz="2000" dirty="0" smtClean="0">
                <a:solidFill>
                  <a:srgbClr val="000000"/>
                </a:solidFill>
              </a:rPr>
              <a:t>: SELF vs. OTHER</a:t>
            </a:r>
          </a:p>
          <a:p>
            <a:r>
              <a:rPr lang="nb-NO" sz="2000" dirty="0" err="1" smtClean="0">
                <a:solidFill>
                  <a:srgbClr val="000000"/>
                </a:solidFill>
              </a:rPr>
              <a:t>We</a:t>
            </a:r>
            <a:r>
              <a:rPr lang="nb-NO" sz="2000" dirty="0" smtClean="0">
                <a:solidFill>
                  <a:srgbClr val="000000"/>
                </a:solidFill>
              </a:rPr>
              <a:t> </a:t>
            </a:r>
            <a:r>
              <a:rPr lang="nb-NO" sz="2000" dirty="0" err="1" smtClean="0">
                <a:solidFill>
                  <a:srgbClr val="000000"/>
                </a:solidFill>
              </a:rPr>
              <a:t>experience</a:t>
            </a:r>
            <a:r>
              <a:rPr lang="nb-NO" sz="2000" dirty="0" smtClean="0">
                <a:solidFill>
                  <a:srgbClr val="000000"/>
                </a:solidFill>
              </a:rPr>
              <a:t> </a:t>
            </a:r>
            <a:r>
              <a:rPr lang="nb-NO" sz="2000" dirty="0" err="1" smtClean="0">
                <a:solidFill>
                  <a:srgbClr val="000000"/>
                </a:solidFill>
              </a:rPr>
              <a:t>gravity</a:t>
            </a:r>
            <a:r>
              <a:rPr lang="nb-NO" sz="2000" dirty="0">
                <a:solidFill>
                  <a:srgbClr val="000000"/>
                </a:solidFill>
              </a:rPr>
              <a:t>:</a:t>
            </a:r>
            <a:r>
              <a:rPr lang="nb-NO" sz="2000" dirty="0" smtClean="0">
                <a:solidFill>
                  <a:srgbClr val="000000"/>
                </a:solidFill>
              </a:rPr>
              <a:t> UP vs. DOWN; BALANCE</a:t>
            </a:r>
          </a:p>
          <a:p>
            <a:r>
              <a:rPr lang="nb-NO" sz="2000" dirty="0" err="1" smtClean="0">
                <a:solidFill>
                  <a:srgbClr val="000000"/>
                </a:solidFill>
              </a:rPr>
              <a:t>We</a:t>
            </a:r>
            <a:r>
              <a:rPr lang="nb-NO" sz="2000" dirty="0" smtClean="0">
                <a:solidFill>
                  <a:srgbClr val="000000"/>
                </a:solidFill>
              </a:rPr>
              <a:t> </a:t>
            </a:r>
            <a:r>
              <a:rPr lang="nb-NO" sz="2000" dirty="0" err="1" smtClean="0">
                <a:solidFill>
                  <a:srgbClr val="000000"/>
                </a:solidFill>
              </a:rPr>
              <a:t>are</a:t>
            </a:r>
            <a:r>
              <a:rPr lang="nb-NO" sz="2000" dirty="0" smtClean="0">
                <a:solidFill>
                  <a:srgbClr val="000000"/>
                </a:solidFill>
              </a:rPr>
              <a:t> containers: IN vs. OUT</a:t>
            </a:r>
          </a:p>
          <a:p>
            <a:r>
              <a:rPr lang="nb-NO" sz="2000" dirty="0" err="1" smtClean="0">
                <a:solidFill>
                  <a:srgbClr val="000000"/>
                </a:solidFill>
              </a:rPr>
              <a:t>We</a:t>
            </a:r>
            <a:r>
              <a:rPr lang="nb-NO" sz="2000" dirty="0" smtClean="0">
                <a:solidFill>
                  <a:srgbClr val="000000"/>
                </a:solidFill>
              </a:rPr>
              <a:t> </a:t>
            </a:r>
            <a:r>
              <a:rPr lang="nb-NO" sz="2000" dirty="0" err="1" smtClean="0">
                <a:solidFill>
                  <a:srgbClr val="000000"/>
                </a:solidFill>
              </a:rPr>
              <a:t>encounter</a:t>
            </a:r>
            <a:r>
              <a:rPr lang="nb-NO" sz="2000" dirty="0" smtClean="0">
                <a:solidFill>
                  <a:srgbClr val="000000"/>
                </a:solidFill>
              </a:rPr>
              <a:t> </a:t>
            </a:r>
            <a:r>
              <a:rPr lang="nb-NO" sz="2000" dirty="0" err="1" smtClean="0">
                <a:solidFill>
                  <a:srgbClr val="000000"/>
                </a:solidFill>
              </a:rPr>
              <a:t>objects</a:t>
            </a:r>
            <a:r>
              <a:rPr lang="nb-NO" sz="2000" dirty="0" smtClean="0">
                <a:solidFill>
                  <a:srgbClr val="000000"/>
                </a:solidFill>
              </a:rPr>
              <a:t>: COUNT vs. MASS, FIGURE vs. GROUND</a:t>
            </a:r>
          </a:p>
          <a:p>
            <a:r>
              <a:rPr lang="nb-NO" sz="2000" dirty="0" smtClean="0">
                <a:solidFill>
                  <a:srgbClr val="000000"/>
                </a:solidFill>
              </a:rPr>
              <a:t>Our </a:t>
            </a:r>
            <a:r>
              <a:rPr lang="nb-NO" sz="2000" dirty="0" err="1" smtClean="0">
                <a:solidFill>
                  <a:srgbClr val="000000"/>
                </a:solidFill>
              </a:rPr>
              <a:t>bodies</a:t>
            </a:r>
            <a:r>
              <a:rPr lang="nb-NO" sz="2000" dirty="0" smtClean="0">
                <a:solidFill>
                  <a:srgbClr val="000000"/>
                </a:solidFill>
              </a:rPr>
              <a:t> have </a:t>
            </a:r>
            <a:r>
              <a:rPr lang="nb-NO" sz="2000" dirty="0" err="1" smtClean="0">
                <a:solidFill>
                  <a:srgbClr val="000000"/>
                </a:solidFill>
              </a:rPr>
              <a:t>symmetries</a:t>
            </a:r>
            <a:r>
              <a:rPr lang="nb-NO" sz="2000" dirty="0" smtClean="0">
                <a:solidFill>
                  <a:srgbClr val="000000"/>
                </a:solidFill>
              </a:rPr>
              <a:t>/</a:t>
            </a:r>
            <a:r>
              <a:rPr lang="nb-NO" sz="2000" dirty="0" err="1" smtClean="0">
                <a:solidFill>
                  <a:srgbClr val="000000"/>
                </a:solidFill>
              </a:rPr>
              <a:t>asymmetries</a:t>
            </a:r>
            <a:r>
              <a:rPr lang="nb-NO" sz="2000" dirty="0" smtClean="0">
                <a:solidFill>
                  <a:srgbClr val="000000"/>
                </a:solidFill>
              </a:rPr>
              <a:t>: FRONT vs. BACK, LEFT vs. RIGHT</a:t>
            </a:r>
          </a:p>
          <a:p>
            <a:r>
              <a:rPr lang="nb-NO" sz="2000" dirty="0" err="1" smtClean="0">
                <a:solidFill>
                  <a:srgbClr val="000000"/>
                </a:solidFill>
              </a:rPr>
              <a:t>We</a:t>
            </a:r>
            <a:r>
              <a:rPr lang="nb-NO" sz="2000" dirty="0" smtClean="0">
                <a:solidFill>
                  <a:srgbClr val="000000"/>
                </a:solidFill>
              </a:rPr>
              <a:t> </a:t>
            </a:r>
            <a:r>
              <a:rPr lang="nb-NO" sz="2000" dirty="0" err="1" smtClean="0">
                <a:solidFill>
                  <a:srgbClr val="000000"/>
                </a:solidFill>
              </a:rPr>
              <a:t>sense</a:t>
            </a:r>
            <a:r>
              <a:rPr lang="nb-NO" sz="2000" dirty="0" smtClean="0">
                <a:solidFill>
                  <a:srgbClr val="000000"/>
                </a:solidFill>
              </a:rPr>
              <a:t> </a:t>
            </a:r>
            <a:r>
              <a:rPr lang="nb-NO" sz="2000" dirty="0" err="1" smtClean="0">
                <a:solidFill>
                  <a:srgbClr val="000000"/>
                </a:solidFill>
              </a:rPr>
              <a:t>distance</a:t>
            </a:r>
            <a:r>
              <a:rPr lang="nb-NO" sz="2000" dirty="0" smtClean="0">
                <a:solidFill>
                  <a:srgbClr val="000000"/>
                </a:solidFill>
              </a:rPr>
              <a:t>: NEAR vs. FAR</a:t>
            </a:r>
          </a:p>
          <a:p>
            <a:r>
              <a:rPr lang="nb-NO" sz="2000" dirty="0" err="1" smtClean="0">
                <a:solidFill>
                  <a:srgbClr val="000000"/>
                </a:solidFill>
              </a:rPr>
              <a:t>We</a:t>
            </a:r>
            <a:r>
              <a:rPr lang="nb-NO" sz="2000" dirty="0" smtClean="0">
                <a:solidFill>
                  <a:srgbClr val="000000"/>
                </a:solidFill>
              </a:rPr>
              <a:t> </a:t>
            </a:r>
            <a:r>
              <a:rPr lang="nb-NO" sz="2000" dirty="0" err="1" smtClean="0">
                <a:solidFill>
                  <a:srgbClr val="000000"/>
                </a:solidFill>
              </a:rPr>
              <a:t>sense</a:t>
            </a:r>
            <a:r>
              <a:rPr lang="nb-NO" sz="2000" dirty="0" smtClean="0">
                <a:solidFill>
                  <a:srgbClr val="000000"/>
                </a:solidFill>
              </a:rPr>
              <a:t> heat, </a:t>
            </a:r>
            <a:r>
              <a:rPr lang="nb-NO" sz="2000" dirty="0" err="1" smtClean="0">
                <a:solidFill>
                  <a:srgbClr val="000000"/>
                </a:solidFill>
              </a:rPr>
              <a:t>light</a:t>
            </a:r>
            <a:r>
              <a:rPr lang="nb-NO" sz="2000" dirty="0" smtClean="0">
                <a:solidFill>
                  <a:srgbClr val="000000"/>
                </a:solidFill>
              </a:rPr>
              <a:t>, </a:t>
            </a:r>
            <a:r>
              <a:rPr lang="nb-NO" sz="2000" dirty="0" err="1" smtClean="0">
                <a:solidFill>
                  <a:srgbClr val="000000"/>
                </a:solidFill>
              </a:rPr>
              <a:t>pain</a:t>
            </a:r>
            <a:r>
              <a:rPr lang="nb-NO" sz="2000" dirty="0" smtClean="0">
                <a:solidFill>
                  <a:srgbClr val="000000"/>
                </a:solidFill>
              </a:rPr>
              <a:t>, hunger, </a:t>
            </a:r>
            <a:r>
              <a:rPr lang="nb-NO" sz="2000" dirty="0" err="1" smtClean="0">
                <a:solidFill>
                  <a:srgbClr val="000000"/>
                </a:solidFill>
              </a:rPr>
              <a:t>fear</a:t>
            </a:r>
            <a:r>
              <a:rPr lang="nb-NO" sz="2000" dirty="0" smtClean="0">
                <a:solidFill>
                  <a:srgbClr val="000000"/>
                </a:solidFill>
              </a:rPr>
              <a:t>, etc.</a:t>
            </a:r>
          </a:p>
          <a:p>
            <a:r>
              <a:rPr lang="nb-NO" sz="2000" dirty="0" err="1" smtClean="0">
                <a:solidFill>
                  <a:srgbClr val="000000"/>
                </a:solidFill>
              </a:rPr>
              <a:t>We</a:t>
            </a:r>
            <a:r>
              <a:rPr lang="nb-NO" sz="2000" dirty="0" smtClean="0">
                <a:solidFill>
                  <a:srgbClr val="000000"/>
                </a:solidFill>
              </a:rPr>
              <a:t> have </a:t>
            </a:r>
            <a:r>
              <a:rPr lang="nb-NO" sz="2000" dirty="0" err="1" smtClean="0">
                <a:solidFill>
                  <a:srgbClr val="000000"/>
                </a:solidFill>
              </a:rPr>
              <a:t>control</a:t>
            </a:r>
            <a:r>
              <a:rPr lang="nb-NO" sz="2000" dirty="0" smtClean="0">
                <a:solidFill>
                  <a:srgbClr val="000000"/>
                </a:solidFill>
              </a:rPr>
              <a:t> over </a:t>
            </a:r>
            <a:r>
              <a:rPr lang="nb-NO" sz="2000" dirty="0" err="1" smtClean="0">
                <a:solidFill>
                  <a:srgbClr val="000000"/>
                </a:solidFill>
              </a:rPr>
              <a:t>our</a:t>
            </a:r>
            <a:r>
              <a:rPr lang="nb-NO" sz="2000" dirty="0" smtClean="0">
                <a:solidFill>
                  <a:srgbClr val="000000"/>
                </a:solidFill>
              </a:rPr>
              <a:t> </a:t>
            </a:r>
            <a:r>
              <a:rPr lang="nb-NO" sz="2000" dirty="0" err="1" smtClean="0">
                <a:solidFill>
                  <a:srgbClr val="000000"/>
                </a:solidFill>
              </a:rPr>
              <a:t>movements</a:t>
            </a:r>
            <a:r>
              <a:rPr lang="nb-NO" sz="2000" dirty="0" smtClean="0">
                <a:solidFill>
                  <a:srgbClr val="000000"/>
                </a:solidFill>
              </a:rPr>
              <a:t>, </a:t>
            </a:r>
            <a:r>
              <a:rPr lang="nb-NO" sz="2000" dirty="0" err="1" smtClean="0">
                <a:solidFill>
                  <a:srgbClr val="000000"/>
                </a:solidFill>
              </a:rPr>
              <a:t>eye</a:t>
            </a:r>
            <a:r>
              <a:rPr lang="nb-NO" sz="2000" dirty="0" smtClean="0">
                <a:solidFill>
                  <a:srgbClr val="000000"/>
                </a:solidFill>
              </a:rPr>
              <a:t>-hand </a:t>
            </a:r>
            <a:r>
              <a:rPr lang="nb-NO" sz="2000" dirty="0" err="1" smtClean="0">
                <a:solidFill>
                  <a:srgbClr val="000000"/>
                </a:solidFill>
              </a:rPr>
              <a:t>coordination</a:t>
            </a:r>
            <a:r>
              <a:rPr lang="nb-NO" sz="2000" dirty="0" smtClean="0">
                <a:solidFill>
                  <a:srgbClr val="000000"/>
                </a:solidFill>
              </a:rPr>
              <a:t>, </a:t>
            </a:r>
            <a:r>
              <a:rPr lang="nb-NO" sz="2000" dirty="0" err="1" smtClean="0">
                <a:solidFill>
                  <a:srgbClr val="000000"/>
                </a:solidFill>
              </a:rPr>
              <a:t>volition</a:t>
            </a:r>
            <a:r>
              <a:rPr lang="nb-NO" sz="2000" dirty="0" smtClean="0">
                <a:solidFill>
                  <a:srgbClr val="000000"/>
                </a:solidFill>
              </a:rPr>
              <a:t>, etc. SOURCE-PATH-GOAL</a:t>
            </a:r>
          </a:p>
          <a:p>
            <a:r>
              <a:rPr lang="nb-NO" sz="2000" dirty="0" err="1" smtClean="0">
                <a:solidFill>
                  <a:srgbClr val="000000"/>
                </a:solidFill>
              </a:rPr>
              <a:t>We</a:t>
            </a:r>
            <a:r>
              <a:rPr lang="nb-NO" sz="2000" dirty="0" smtClean="0">
                <a:solidFill>
                  <a:srgbClr val="000000"/>
                </a:solidFill>
              </a:rPr>
              <a:t> </a:t>
            </a:r>
            <a:r>
              <a:rPr lang="nb-NO" sz="2000" dirty="0" err="1" smtClean="0">
                <a:solidFill>
                  <a:srgbClr val="000000"/>
                </a:solidFill>
              </a:rPr>
              <a:t>experience</a:t>
            </a:r>
            <a:r>
              <a:rPr lang="nb-NO" sz="2000" dirty="0" smtClean="0">
                <a:solidFill>
                  <a:srgbClr val="000000"/>
                </a:solidFill>
              </a:rPr>
              <a:t> </a:t>
            </a:r>
            <a:r>
              <a:rPr lang="nb-NO" sz="2000" dirty="0" err="1" smtClean="0">
                <a:solidFill>
                  <a:srgbClr val="000000"/>
                </a:solidFill>
              </a:rPr>
              <a:t>the</a:t>
            </a:r>
            <a:r>
              <a:rPr lang="nb-NO" sz="2000" dirty="0" smtClean="0">
                <a:solidFill>
                  <a:srgbClr val="000000"/>
                </a:solidFill>
              </a:rPr>
              <a:t> </a:t>
            </a:r>
            <a:r>
              <a:rPr lang="nb-NO" sz="2000" dirty="0" err="1" smtClean="0">
                <a:solidFill>
                  <a:srgbClr val="000000"/>
                </a:solidFill>
              </a:rPr>
              <a:t>flow</a:t>
            </a:r>
            <a:r>
              <a:rPr lang="nb-NO" sz="2000" dirty="0" smtClean="0">
                <a:solidFill>
                  <a:srgbClr val="000000"/>
                </a:solidFill>
              </a:rPr>
              <a:t> </a:t>
            </a:r>
            <a:r>
              <a:rPr lang="nb-NO" sz="2000" dirty="0" err="1" smtClean="0">
                <a:solidFill>
                  <a:srgbClr val="000000"/>
                </a:solidFill>
              </a:rPr>
              <a:t>of</a:t>
            </a:r>
            <a:r>
              <a:rPr lang="nb-NO" sz="2000" dirty="0" smtClean="0">
                <a:solidFill>
                  <a:srgbClr val="000000"/>
                </a:solidFill>
              </a:rPr>
              <a:t> time</a:t>
            </a:r>
            <a:endParaRPr lang="nb-NO" sz="2000" dirty="0">
              <a:solidFill>
                <a:srgbClr val="000000"/>
              </a:solidFill>
            </a:endParaRPr>
          </a:p>
        </p:txBody>
      </p:sp>
      <p:pic>
        <p:nvPicPr>
          <p:cNvPr id="4" name="Picture 3"/>
          <p:cNvPicPr>
            <a:picLocks noChangeAspect="1"/>
          </p:cNvPicPr>
          <p:nvPr/>
        </p:nvPicPr>
        <p:blipFill>
          <a:blip r:embed="rId2"/>
          <a:stretch>
            <a:fillRect/>
          </a:stretch>
        </p:blipFill>
        <p:spPr>
          <a:xfrm>
            <a:off x="5892800" y="1751183"/>
            <a:ext cx="2336800" cy="3479800"/>
          </a:xfrm>
          <a:prstGeom prst="rect">
            <a:avLst/>
          </a:prstGeom>
        </p:spPr>
      </p:pic>
    </p:spTree>
    <p:extLst>
      <p:ext uri="{BB962C8B-B14F-4D97-AF65-F5344CB8AC3E}">
        <p14:creationId xmlns:p14="http://schemas.microsoft.com/office/powerpoint/2010/main" val="37771077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00" y="300207"/>
            <a:ext cx="7880116" cy="1216926"/>
          </a:xfrm>
        </p:spPr>
        <p:txBody>
          <a:bodyPr/>
          <a:lstStyle/>
          <a:p>
            <a:r>
              <a:rPr lang="nb-NO" dirty="0" err="1" smtClean="0"/>
              <a:t>Embodied</a:t>
            </a:r>
            <a:r>
              <a:rPr lang="nb-NO" dirty="0" smtClean="0"/>
              <a:t> </a:t>
            </a:r>
            <a:r>
              <a:rPr lang="nb-NO" dirty="0" err="1" smtClean="0"/>
              <a:t>experience</a:t>
            </a:r>
            <a:r>
              <a:rPr lang="nb-NO" dirty="0" smtClean="0"/>
              <a:t> serves as </a:t>
            </a:r>
            <a:r>
              <a:rPr lang="nb-NO" dirty="0" err="1" smtClean="0"/>
              <a:t>the</a:t>
            </a:r>
            <a:r>
              <a:rPr lang="nb-NO" dirty="0" smtClean="0"/>
              <a:t> basis for </a:t>
            </a:r>
            <a:r>
              <a:rPr lang="nb-NO" dirty="0" err="1" smtClean="0"/>
              <a:t>grammatical</a:t>
            </a:r>
            <a:r>
              <a:rPr lang="nb-NO" dirty="0" smtClean="0"/>
              <a:t> </a:t>
            </a:r>
            <a:r>
              <a:rPr lang="nb-NO" dirty="0" err="1" smtClean="0"/>
              <a:t>categories</a:t>
            </a:r>
            <a:endParaRPr lang="nb-NO" dirty="0"/>
          </a:p>
        </p:txBody>
      </p:sp>
      <p:sp>
        <p:nvSpPr>
          <p:cNvPr id="3" name="Content Placeholder 2"/>
          <p:cNvSpPr>
            <a:spLocks noGrp="1"/>
          </p:cNvSpPr>
          <p:nvPr>
            <p:ph idx="1"/>
          </p:nvPr>
        </p:nvSpPr>
        <p:spPr/>
        <p:txBody>
          <a:bodyPr>
            <a:normAutofit/>
          </a:bodyPr>
          <a:lstStyle/>
          <a:p>
            <a:r>
              <a:rPr lang="nb-NO" sz="3200" dirty="0" err="1" smtClean="0"/>
              <a:t>Meanings</a:t>
            </a:r>
            <a:r>
              <a:rPr lang="nb-NO" sz="3200" dirty="0" smtClean="0"/>
              <a:t> </a:t>
            </a:r>
            <a:r>
              <a:rPr lang="nb-NO" sz="3200" dirty="0" err="1" smtClean="0"/>
              <a:t>of</a:t>
            </a:r>
            <a:r>
              <a:rPr lang="nb-NO" sz="3200" dirty="0" smtClean="0"/>
              <a:t> cases and </a:t>
            </a:r>
            <a:r>
              <a:rPr lang="nb-NO" sz="3200" dirty="0" err="1" smtClean="0"/>
              <a:t>prepositions</a:t>
            </a:r>
            <a:endParaRPr lang="nb-NO" sz="3200" dirty="0" smtClean="0"/>
          </a:p>
          <a:p>
            <a:r>
              <a:rPr lang="nb-NO" sz="3200" dirty="0" err="1" smtClean="0"/>
              <a:t>Tense</a:t>
            </a:r>
            <a:endParaRPr lang="nb-NO" sz="3200" dirty="0" smtClean="0"/>
          </a:p>
          <a:p>
            <a:r>
              <a:rPr lang="nb-NO" sz="3200" dirty="0" err="1" smtClean="0"/>
              <a:t>Aspect</a:t>
            </a:r>
            <a:endParaRPr lang="nb-NO" sz="3200" dirty="0" smtClean="0"/>
          </a:p>
          <a:p>
            <a:r>
              <a:rPr lang="nb-NO" sz="3200" dirty="0" err="1" smtClean="0"/>
              <a:t>Modality</a:t>
            </a:r>
            <a:endParaRPr lang="nb-NO" sz="3200" dirty="0" smtClean="0"/>
          </a:p>
          <a:p>
            <a:r>
              <a:rPr lang="nb-NO" sz="3200" dirty="0" smtClean="0"/>
              <a:t>Person</a:t>
            </a:r>
          </a:p>
          <a:p>
            <a:r>
              <a:rPr lang="nb-NO" sz="3200" dirty="0" err="1" smtClean="0"/>
              <a:t>Number</a:t>
            </a:r>
            <a:r>
              <a:rPr lang="nb-NO" sz="3200" dirty="0" smtClean="0"/>
              <a:t> </a:t>
            </a:r>
          </a:p>
          <a:p>
            <a:r>
              <a:rPr lang="nb-NO" sz="3200" dirty="0" err="1" smtClean="0"/>
              <a:t>Possession</a:t>
            </a:r>
            <a:endParaRPr lang="nb-NO" sz="3200" dirty="0"/>
          </a:p>
        </p:txBody>
      </p:sp>
    </p:spTree>
    <p:extLst>
      <p:ext uri="{BB962C8B-B14F-4D97-AF65-F5344CB8AC3E}">
        <p14:creationId xmlns:p14="http://schemas.microsoft.com/office/powerpoint/2010/main" val="23100383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hat is Cog Lx">
  <a:themeElements>
    <a:clrScheme name="Egendefinert 5">
      <a:dk1>
        <a:sysClr val="windowText" lastClr="000000"/>
      </a:dk1>
      <a:lt1>
        <a:sysClr val="window" lastClr="FFFFFF"/>
      </a:lt1>
      <a:dk2>
        <a:srgbClr val="00617F"/>
      </a:dk2>
      <a:lt2>
        <a:srgbClr val="EEECE1"/>
      </a:lt2>
      <a:accent1>
        <a:srgbClr val="00617F"/>
      </a:accent1>
      <a:accent2>
        <a:srgbClr val="CB343B"/>
      </a:accent2>
      <a:accent3>
        <a:srgbClr val="15718F"/>
      </a:accent3>
      <a:accent4>
        <a:srgbClr val="59A1A2"/>
      </a:accent4>
      <a:accent5>
        <a:srgbClr val="26828C"/>
      </a:accent5>
      <a:accent6>
        <a:srgbClr val="DE7C00"/>
      </a:accent6>
      <a:hlink>
        <a:srgbClr val="007396"/>
      </a:hlink>
      <a:folHlink>
        <a:srgbClr val="A6BB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UiT Blå_lysblå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iT Blå_lysblå">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What is Cog Lx.potx</Template>
  <TotalTime>1549</TotalTime>
  <Words>2856</Words>
  <Application>Microsoft Macintosh PowerPoint</Application>
  <PresentationFormat>On-screen Show (4:3)</PresentationFormat>
  <Paragraphs>418</Paragraphs>
  <Slides>68</Slides>
  <Notes>23</Notes>
  <HiddenSlides>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0" baseType="lpstr">
      <vt:lpstr>What is Cog Lx</vt:lpstr>
      <vt:lpstr>Worksheet</vt:lpstr>
      <vt:lpstr>Cognitive Linguistics in the Year 2015</vt:lpstr>
      <vt:lpstr>2 Cognition and Language </vt:lpstr>
      <vt:lpstr>PowerPoint Presentation</vt:lpstr>
      <vt:lpstr>What cognitive linguistics does NOT assume:</vt:lpstr>
      <vt:lpstr>Language &amp; Cognition</vt:lpstr>
      <vt:lpstr>Some General Cognitive Mechanisms</vt:lpstr>
      <vt:lpstr>3 The Status and Source of Meaning </vt:lpstr>
      <vt:lpstr>What is embodied experience?</vt:lpstr>
      <vt:lpstr>Embodied experience serves as the basis for grammatical categories</vt:lpstr>
      <vt:lpstr>Our embodied experience</vt:lpstr>
      <vt:lpstr>One example of the relationship between experience and the brain</vt:lpstr>
      <vt:lpstr>Mirror neurons</vt:lpstr>
      <vt:lpstr>Construal in a lexical item</vt:lpstr>
      <vt:lpstr>Construal in grammar</vt:lpstr>
      <vt:lpstr>Construal in Russian grammar</vt:lpstr>
      <vt:lpstr>More construal in Russian grammar</vt:lpstr>
      <vt:lpstr>Construal in Czech Grammar</vt:lpstr>
      <vt:lpstr>4 The Structure and Extension of Meaning</vt:lpstr>
      <vt:lpstr>Furniture for sitting</vt:lpstr>
      <vt:lpstr>If you speak English, your chair category looks like this:</vt:lpstr>
      <vt:lpstr>If you speak Norwegian, your chair category looks like this:</vt:lpstr>
      <vt:lpstr>If you speak Czech, your category is:</vt:lpstr>
      <vt:lpstr>Russian has two different categories:</vt:lpstr>
      <vt:lpstr>The take-home lesson about chairs:</vt:lpstr>
      <vt:lpstr>Which two items belong together?</vt:lpstr>
      <vt:lpstr>How many of you chose this solution?</vt:lpstr>
      <vt:lpstr>PowerPoint Presentation</vt:lpstr>
      <vt:lpstr>Why did you choose the solution you did?</vt:lpstr>
      <vt:lpstr>PowerPoint Presentation</vt:lpstr>
      <vt:lpstr>PowerPoint Presentation</vt:lpstr>
      <vt:lpstr>The take-home lesson about apples:</vt:lpstr>
      <vt:lpstr>PowerPoint Presentation</vt:lpstr>
      <vt:lpstr>PowerPoint Presentation</vt:lpstr>
      <vt:lpstr>The take-home lesson about dogs:</vt:lpstr>
      <vt:lpstr>Some examples of linguistic categories that have the shape of radial categories:</vt:lpstr>
      <vt:lpstr>PowerPoint Presentation</vt:lpstr>
      <vt:lpstr> The schematic idea of raz-: APART, as in RAZojtis’ ‘walk in different directions’</vt:lpstr>
      <vt:lpstr>PowerPoint Presentation</vt:lpstr>
      <vt:lpstr>The Czech Dative Case</vt:lpstr>
      <vt:lpstr>The Czech Dative Case: Three Major Nodes</vt:lpstr>
      <vt:lpstr>Radial Categories Within the Radial Category Dative: a receiver</vt:lpstr>
      <vt:lpstr>Radial Categories Within the Radial Category Dative: an experiencer</vt:lpstr>
      <vt:lpstr>Radial Categories Within the Radial Category Dative: a competitor</vt:lpstr>
      <vt:lpstr>North Saami postposition čađa ‘through’</vt:lpstr>
      <vt:lpstr>North Saami postposition čađa ‘through’</vt:lpstr>
      <vt:lpstr>5 Mental Spaces and Mapping: Metaphor, Metonymy, and Blends </vt:lpstr>
      <vt:lpstr>Orientational metaphor in Russian/Czech grammar -- Use of prepositions, case to describe non-spatial domains:</vt:lpstr>
      <vt:lpstr>Structural metaphor in Russian/Czech grammar</vt:lpstr>
      <vt:lpstr>Metonymy</vt:lpstr>
      <vt:lpstr>Metonymy in Russian/Czech grammar</vt:lpstr>
      <vt:lpstr>Blending</vt:lpstr>
      <vt:lpstr>6 Construction Grammar </vt:lpstr>
      <vt:lpstr>7  The Quantitative Turn in Cognitive Linguistics </vt:lpstr>
      <vt:lpstr>PowerPoint Presentation</vt:lpstr>
      <vt:lpstr>Constructional Profiles: SADNESS in Russian</vt:lpstr>
      <vt:lpstr>Crash course in Russian case &amp; SADNESS</vt:lpstr>
      <vt:lpstr>Constructional Profiles: SADNESS in Russian</vt:lpstr>
      <vt:lpstr>Constructional Profiles: SADNESS in Russian</vt:lpstr>
      <vt:lpstr>Constructional Profiles: SADNESS in Russian</vt:lpstr>
      <vt:lpstr>PowerPoint Presentation</vt:lpstr>
      <vt:lpstr> </vt:lpstr>
      <vt:lpstr>Constructional Profiles: Findings</vt:lpstr>
      <vt:lpstr>The Locative Alternation in Russian</vt:lpstr>
      <vt:lpstr>PowerPoint Presentation</vt:lpstr>
      <vt:lpstr>The Locative Alternation in Russian</vt:lpstr>
      <vt:lpstr>Logistic regression model See Handout</vt:lpstr>
      <vt:lpstr>About the results...</vt:lpstr>
      <vt:lpstr>PowerPoint Presentation</vt:lpstr>
    </vt:vector>
  </TitlesOfParts>
  <Company>Agendum 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Lysbilde 1</dc:title>
  <dc:creator>Ann Elin Hvidtsten</dc:creator>
  <cp:lastModifiedBy>Information Services</cp:lastModifiedBy>
  <cp:revision>61</cp:revision>
  <cp:lastPrinted>2015-01-12T08:23:40Z</cp:lastPrinted>
  <dcterms:created xsi:type="dcterms:W3CDTF">2013-07-19T20:12:50Z</dcterms:created>
  <dcterms:modified xsi:type="dcterms:W3CDTF">2015-02-25T09:03:38Z</dcterms:modified>
</cp:coreProperties>
</file>